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0" r:id="rId3"/>
    <p:sldId id="257" r:id="rId4"/>
    <p:sldId id="264" r:id="rId5"/>
    <p:sldId id="259" r:id="rId6"/>
    <p:sldId id="261" r:id="rId7"/>
    <p:sldId id="263" r:id="rId8"/>
    <p:sldId id="265" r:id="rId9"/>
    <p:sldId id="266" r:id="rId10"/>
    <p:sldId id="268" r:id="rId11"/>
    <p:sldId id="25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80" d="100"/>
          <a:sy n="80" d="100"/>
        </p:scale>
        <p:origin x="22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31T00:08:20.63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9210 8681,'-29'-35,"-66"-60,44 47,-358-305,57 52,21-21,288 279,-157-170,127 134,44 50,-1 2,-39-27,-16-14,-21-24,-362-341,376 335,-74-75,125 134,-3 2,-53-36,-41-6,-2-1,-17-12,109 66,2-1,0-2,-50-43,-90-110,122 114,-3 4,-131-99,54 61,-89-56,203 139,1-1,1-1,1-2,-33-35,-85-114,18 20,17 18,29 34,-8 11,23 27,39 37,-56-39,7 7,-177-190,190 181,-128-112,117 114,3-4,-69-85,-48-76,-5 30,50 55,51 49,-78-88,-3-22,141 170,0 1,-65-50,5 4,-122-138,183 187,0 2,-2 1,-52-34,10 8,-111-103,29 36,-184-107,286 193,0-2,3-3,1-2,-72-76,106 101,0 1,-31-22,32 27,1-1,0-1,1 0,-25-30,18 15,-4-5,1-1,2-2,1 0,-20-47,34 57,2 1,0-1,-2-28,0-44,7 97,3 1289,-4-815,15-155,-1-28,-12-250,-1 71,24 174,31 69,35 165,-75-431,30 146,-22-97,7 148,-27-241,38 323,-28-240,-5 1,-10 130,-1-85,3 459,-3-554,-21 110,-2 47,12-50,1 20,-2-15,6-98,-1 10,-10 196,6-10,1 256,16-336,-3 83,2-287,4-13,10-27,-8 19,263-467,-235 435,1 2,3 1,1 2,49-40,21-22,-25 17,117-160,17-100,-191 300,96-133,-85 129,-21 30,28-28,-27 30,32-41,186-324,-210 341,55-69,-16 25,21-23,-70 89,1 1,0 0,36-28,74-49,-74 60,58-55,-106 87,261-264,-224 221,-2-2,-3-1,56-102,-78 123,0 0,3 1,0 1,2 0,1 2,1 1,2 1,1 1,34-25,271-208,-300 231,135-123,-135 118,-2-1,-1-1,23-39,-45 63,22-37,2 2,2 0,58-58,-50 62,-3 4,72-57,166-72,-227 138,16-12,-3-2,-1-4,-3-1,-1-4,-3-2,-2-2,51-70,-45 52,3 2,3 3,119-97,-16 53,-53 39,15-6,12-8,-121 72,0 0,-2-2,0 0,28-34,41-64,131-160,-170 220,3 2,102-81,-113 107,64-34,24-14,-38 13,103-78,-171 122,1 1,0 1,1 1,0 1,46-19,213-105,-184 86,101-68,-135 79,-15 6,65-58,-70 55,80-54,189-102,-285 178,-1-2,-1-1,0-1,29-29,16-15,-51 47,0-1,31-37,-51 54,0 1,0-1,0 0,-1 0,1 1,-1-1,1 0,0 0,-1 0,0 0,1 0,-1 0,1 0,-1 0,0 0,0 0,0 0,1 0,-1 0,0 0,0 0,0 0,-1 0,1 0,0 0,0 0,-1 0,1 0,0 0,-1 0,1 0,-1 0,1 1,-1-1,1 0,-1 0,0 0,1 1,-1-1,0 0,0 1,-1-2,-5-1,1-1,-1 2,0-1,1 1,-11-2,-92-17,0 5,-134-2,95 8,-6-3,-359-17,482 28,1-1,0-2,0 0,0-3,0 0,-29-13,49 17,-29-8,1 2,-2 2,1 1,-43-1,-160 5,28 2,176-3,-67-15,-3-1,-41 9,-170 11,141 2,-130-3,-299 3,305 21,289-22,-12 3,-1 1,1 2,1 0,-41 19,-34 9,20-12,-259 67,262-75,-1-2,-118 3,-377-16,247-2,260 2,-39 2,1-5,-144-23,141 6,-1 4,-128-2,122 19,40 1,-120-13,12-11,-224 0,332 19,-114-21,115 13,-124-5,-167 18,337-2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2AC5-6171-4DCC-B5A2-CD80F8A0F9F3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BA05A-FD2F-44D6-A701-580AEA983A3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65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2AC5-6171-4DCC-B5A2-CD80F8A0F9F3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A05A-FD2F-44D6-A701-580AEA983A33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23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2AC5-6171-4DCC-B5A2-CD80F8A0F9F3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A05A-FD2F-44D6-A701-580AEA983A3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994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2AC5-6171-4DCC-B5A2-CD80F8A0F9F3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A05A-FD2F-44D6-A701-580AEA983A3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65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2AC5-6171-4DCC-B5A2-CD80F8A0F9F3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A05A-FD2F-44D6-A701-580AEA983A3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96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2AC5-6171-4DCC-B5A2-CD80F8A0F9F3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A05A-FD2F-44D6-A701-580AEA983A33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091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2AC5-6171-4DCC-B5A2-CD80F8A0F9F3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A05A-FD2F-44D6-A701-580AEA983A33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19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2AC5-6171-4DCC-B5A2-CD80F8A0F9F3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A05A-FD2F-44D6-A701-580AEA983A33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01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2AC5-6171-4DCC-B5A2-CD80F8A0F9F3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A05A-FD2F-44D6-A701-580AEA98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2AC5-6171-4DCC-B5A2-CD80F8A0F9F3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A05A-FD2F-44D6-A701-580AEA983A3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761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2ED2AC5-6171-4DCC-B5A2-CD80F8A0F9F3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A05A-FD2F-44D6-A701-580AEA983A3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337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D2AC5-6171-4DCC-B5A2-CD80F8A0F9F3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BA05A-FD2F-44D6-A701-580AEA983A3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06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9267D2-9E95-4A6A-AE9F-63A90853E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1" y="1195140"/>
            <a:ext cx="9099255" cy="2537251"/>
          </a:xfrm>
        </p:spPr>
        <p:txBody>
          <a:bodyPr anchor="ctr">
            <a:normAutofit/>
          </a:bodyPr>
          <a:lstStyle/>
          <a:p>
            <a:pPr algn="ctr"/>
            <a:r>
              <a:rPr lang="en-US" sz="6700" dirty="0">
                <a:solidFill>
                  <a:srgbClr val="454545"/>
                </a:solidFill>
              </a:rPr>
              <a:t>Intro to Music notation software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2F5907-351B-4ABD-969A-3442D242D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5372" y="3533775"/>
            <a:ext cx="9120954" cy="1466849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Music Notation programs</a:t>
            </a:r>
          </a:p>
          <a:p>
            <a:pPr algn="ctr"/>
            <a:r>
              <a:rPr lang="en-US" sz="2400" dirty="0">
                <a:solidFill>
                  <a:schemeClr val="accent1"/>
                </a:solidFill>
              </a:rPr>
              <a:t>Benefiting you and your students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723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2FA7AD0A-1871-4DF8-9235-F49D0513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6B04CFB-FAE5-47DD-9B3E-4E9BA7A8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4C4BB9-8A31-49B5-B64A-E97E8819D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01" y="1474969"/>
            <a:ext cx="2823919" cy="1868760"/>
          </a:xfrm>
        </p:spPr>
        <p:txBody>
          <a:bodyPr vert="horz" lIns="91440" tIns="45720" rIns="91440" bIns="0" rtlCol="0" anchor="b">
            <a:normAutofit/>
          </a:bodyPr>
          <a:lstStyle/>
          <a:p>
            <a:endParaRPr lang="en-US" sz="3600"/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E68D41B-9286-479F-9AB7-678C8E348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8ACF89C-CFC3-4D68-B3C4-2BEFB7BBE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3B770B7D-3C5C-4682-8DF0-20783592F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A6893E11-7EC1-4EB6-A2A8-0B693F8FE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9" name="Rectangle 88">
            <a:extLst>
              <a:ext uri="{FF2B5EF4-FFF2-40B4-BE49-F238E27FC236}">
                <a16:creationId xmlns:a16="http://schemas.microsoft.com/office/drawing/2014/main" id="{622F7FD7-8884-4FD5-95AB-0B5C6033A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5487" y="977965"/>
            <a:ext cx="6615582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quotes on creativity">
            <a:extLst>
              <a:ext uri="{FF2B5EF4-FFF2-40B4-BE49-F238E27FC236}">
                <a16:creationId xmlns:a16="http://schemas.microsoft.com/office/drawing/2014/main" id="{032A23A2-0587-4AD3-AFF1-5E058C14E8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66865" y="1579041"/>
            <a:ext cx="2964104" cy="2964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16EFE474-4FE0-4E8F-8F09-5ED2C9E76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F8B8C81-54DC-4AF5-B682-3A2C70A6B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792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lassical music: Here is what happened when the late American writer Philip  Roth heard fugues by Bach and Beethoven. What do you think of his  reactions? | The Well-Tempered Ear">
            <a:extLst>
              <a:ext uri="{FF2B5EF4-FFF2-40B4-BE49-F238E27FC236}">
                <a16:creationId xmlns:a16="http://schemas.microsoft.com/office/drawing/2014/main" id="{35E5F0F7-03F0-47E6-97F4-8D5F3BAA2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975" y="2892057"/>
            <a:ext cx="5620308" cy="316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78ECA8-8A28-4A95-87DF-BF00F9EFF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Let’s get started!!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B673A-E786-4565-8FCF-2A6B379C0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037" y="2015732"/>
            <a:ext cx="10650817" cy="3853440"/>
          </a:xfrm>
        </p:spPr>
        <p:txBody>
          <a:bodyPr>
            <a:normAutofit/>
          </a:bodyPr>
          <a:lstStyle/>
          <a:p>
            <a:r>
              <a:rPr lang="en-US" sz="3200" dirty="0"/>
              <a:t>Today we will be learning some basics on Sibelius. Open the program. </a:t>
            </a:r>
          </a:p>
          <a:p>
            <a:r>
              <a:rPr lang="en-US" sz="3200" dirty="0"/>
              <a:t>We will write the melody to </a:t>
            </a:r>
          </a:p>
          <a:p>
            <a:pPr marL="0" indent="0">
              <a:buNone/>
            </a:pPr>
            <a:r>
              <a:rPr lang="en-US" sz="3200" dirty="0"/>
              <a:t>Beethoven’s “Ode to Joy” for </a:t>
            </a:r>
          </a:p>
          <a:p>
            <a:pPr marL="0" indent="0">
              <a:buNone/>
            </a:pPr>
            <a:r>
              <a:rPr lang="en-US" sz="3200" dirty="0"/>
              <a:t>Bb Trumpet.</a:t>
            </a:r>
          </a:p>
        </p:txBody>
      </p:sp>
    </p:spTree>
    <p:extLst>
      <p:ext uri="{BB962C8B-B14F-4D97-AF65-F5344CB8AC3E}">
        <p14:creationId xmlns:p14="http://schemas.microsoft.com/office/powerpoint/2010/main" val="1971882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5DD4A-7C9F-4794-877F-16EBBC47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352425"/>
            <a:ext cx="11306175" cy="150132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/>
              <a:t>Why do I need to learn a music notation program?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46128-97B2-4340-8798-F3EFABD6E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2015732"/>
            <a:ext cx="10668000" cy="4070743"/>
          </a:xfrm>
        </p:spPr>
        <p:txBody>
          <a:bodyPr>
            <a:normAutofit/>
          </a:bodyPr>
          <a:lstStyle/>
          <a:p>
            <a:r>
              <a:rPr lang="en-US" sz="2400" dirty="0"/>
              <a:t>Whether you are a </a:t>
            </a:r>
            <a:r>
              <a:rPr lang="en-US" sz="2400" b="1" dirty="0"/>
              <a:t>composer or not</a:t>
            </a:r>
            <a:r>
              <a:rPr lang="en-US" sz="2400" dirty="0"/>
              <a:t>, having a functional knowledge of a one or more of these programs will prepare you as an educator to:</a:t>
            </a: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en-US" sz="2400" dirty="0"/>
              <a:t>Create warm-ups, drills, and exercises designed specifically for your group.</a:t>
            </a:r>
          </a:p>
          <a:p>
            <a:pPr marL="800100" lvl="1" indent="-342900">
              <a:buAutoNum type="arabicPeriod"/>
            </a:pPr>
            <a:r>
              <a:rPr lang="en-US" sz="2400" dirty="0"/>
              <a:t>Replace *missing parts.  Temporarily.</a:t>
            </a:r>
          </a:p>
          <a:p>
            <a:pPr marL="800100" lvl="1" indent="-342900">
              <a:buAutoNum type="arabicPeriod"/>
            </a:pPr>
            <a:r>
              <a:rPr lang="en-US" sz="2400" dirty="0"/>
              <a:t>Teaching your students (beginning) composition/arranging.</a:t>
            </a:r>
          </a:p>
          <a:p>
            <a:pPr marL="800100" lvl="1" indent="-342900">
              <a:buAutoNum type="arabicPeriod"/>
            </a:pPr>
            <a:r>
              <a:rPr lang="en-US" sz="2400" dirty="0"/>
              <a:t>Write out a part that is lost or missing from the original set.</a:t>
            </a: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en-US" sz="2400" dirty="0"/>
              <a:t>Create an outlet for student and personal creativity.</a:t>
            </a:r>
          </a:p>
          <a:p>
            <a:pPr marL="800100" lvl="1" indent="-342900">
              <a:buAutoNum type="arabicPeriod"/>
            </a:pPr>
            <a:r>
              <a:rPr lang="en-US" sz="2400" dirty="0"/>
              <a:t>Keep up with technology.  It is faster than hand writing music.</a:t>
            </a:r>
          </a:p>
          <a:p>
            <a:pPr marL="800100" lvl="1" indent="-342900">
              <a:buAutoNum type="arabicPeriod"/>
            </a:pPr>
            <a:endParaRPr lang="en-US" dirty="0"/>
          </a:p>
          <a:p>
            <a:pPr marL="800100" lvl="1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60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34925-4039-4C2E-8FE5-71D58B9E4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What to use and why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5DEB3-5FDB-42A6-B655-31FE6B01C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351" y="2015732"/>
            <a:ext cx="10172700" cy="3918343"/>
          </a:xfrm>
        </p:spPr>
        <p:txBody>
          <a:bodyPr/>
          <a:lstStyle/>
          <a:p>
            <a:r>
              <a:rPr lang="en-US" sz="2800" dirty="0" err="1"/>
              <a:t>Musescore</a:t>
            </a:r>
            <a:r>
              <a:rPr lang="en-US" sz="2800" dirty="0"/>
              <a:t> – IT IS FREE!  Great in getting students started.</a:t>
            </a:r>
          </a:p>
          <a:p>
            <a:r>
              <a:rPr lang="en-US" sz="2800" dirty="0"/>
              <a:t>Sibelius and Finale – Standard programs that are extensive.  $$</a:t>
            </a:r>
          </a:p>
          <a:p>
            <a:r>
              <a:rPr lang="en-US" sz="2800" dirty="0"/>
              <a:t>Garage Band – Fun for students to experiment with, does not require a music background.  Comes with apple products, can be upgraded to pro level. </a:t>
            </a:r>
          </a:p>
          <a:p>
            <a:r>
              <a:rPr lang="en-US" sz="2800" dirty="0" err="1"/>
              <a:t>Dorico</a:t>
            </a:r>
            <a:r>
              <a:rPr lang="en-US" sz="2800" dirty="0"/>
              <a:t> – Nice Interface and frequently updated.  $$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32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D6E17-F7B1-4A70-A329-30CDA7559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523875"/>
            <a:ext cx="9603275" cy="1392397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What can my students </a:t>
            </a:r>
            <a:br>
              <a:rPr lang="en-US" sz="4800" dirty="0"/>
            </a:br>
            <a:r>
              <a:rPr lang="en-US" sz="4800" dirty="0"/>
              <a:t>write music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AF4C6-8745-4BF0-BF57-7E644D545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9064020" cy="3861193"/>
          </a:xfrm>
        </p:spPr>
        <p:txBody>
          <a:bodyPr numCol="2">
            <a:normAutofit fontScale="92500" lnSpcReduction="20000"/>
          </a:bodyPr>
          <a:lstStyle/>
          <a:p>
            <a:r>
              <a:rPr lang="en-US" sz="2800" dirty="0"/>
              <a:t>Band/Orchestra/Choir</a:t>
            </a:r>
          </a:p>
          <a:p>
            <a:r>
              <a:rPr lang="en-US" sz="2800" dirty="0"/>
              <a:t>Solo or Chamber group</a:t>
            </a:r>
          </a:p>
          <a:p>
            <a:r>
              <a:rPr lang="en-US" sz="2800" dirty="0"/>
              <a:t>Movies/Film</a:t>
            </a:r>
          </a:p>
          <a:p>
            <a:r>
              <a:rPr lang="en-US" sz="2800" dirty="0"/>
              <a:t>Jazz</a:t>
            </a:r>
          </a:p>
          <a:p>
            <a:r>
              <a:rPr lang="en-US" sz="2800" dirty="0"/>
              <a:t>Dance/Ballet</a:t>
            </a:r>
          </a:p>
          <a:p>
            <a:r>
              <a:rPr lang="en-US" sz="2800" dirty="0"/>
              <a:t>Video Games</a:t>
            </a:r>
          </a:p>
          <a:p>
            <a:r>
              <a:rPr lang="en-US" sz="2800" dirty="0"/>
              <a:t>Marching or Pep Band</a:t>
            </a:r>
          </a:p>
          <a:p>
            <a:r>
              <a:rPr lang="en-US" sz="2800" dirty="0"/>
              <a:t>Commercials (Jingles)</a:t>
            </a:r>
          </a:p>
          <a:p>
            <a:r>
              <a:rPr lang="en-US" sz="2800" dirty="0"/>
              <a:t>Television</a:t>
            </a:r>
          </a:p>
          <a:p>
            <a:r>
              <a:rPr lang="en-US" sz="2800" dirty="0"/>
              <a:t>Rock, Pop, Country, Rap, Hip-Hop, Metal, etc.</a:t>
            </a:r>
          </a:p>
          <a:p>
            <a:r>
              <a:rPr lang="en-US" sz="2800" dirty="0"/>
              <a:t>For FUN!</a:t>
            </a:r>
          </a:p>
          <a:p>
            <a:r>
              <a:rPr lang="en-US" sz="2800" dirty="0"/>
              <a:t>CAN YOU THINK OF MORE?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95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4FD0E-9C66-4DC0-BEF4-260A8C225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61644"/>
            <a:ext cx="9603275" cy="1049235"/>
          </a:xfrm>
        </p:spPr>
        <p:txBody>
          <a:bodyPr>
            <a:noAutofit/>
          </a:bodyPr>
          <a:lstStyle/>
          <a:p>
            <a:r>
              <a:rPr lang="en-US" sz="7000" dirty="0"/>
              <a:t>Remember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F8536-D0F6-41BC-8486-33424D808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1876425"/>
            <a:ext cx="11725275" cy="4177055"/>
          </a:xfrm>
        </p:spPr>
        <p:txBody>
          <a:bodyPr>
            <a:normAutofit/>
          </a:bodyPr>
          <a:lstStyle/>
          <a:p>
            <a:r>
              <a:rPr lang="en-US" sz="2900" dirty="0"/>
              <a:t>Students are </a:t>
            </a:r>
            <a:r>
              <a:rPr lang="en-US" sz="2900" u="sng" dirty="0"/>
              <a:t>creative</a:t>
            </a:r>
            <a:r>
              <a:rPr lang="en-US" sz="2900" dirty="0"/>
              <a:t> and want outlets to explore their creativity. </a:t>
            </a:r>
          </a:p>
          <a:p>
            <a:r>
              <a:rPr lang="en-US" sz="2900" dirty="0"/>
              <a:t>There are no age restrictions to writing music.  Mozart, Prokofiev, Chopin, Boulanger, Paganini, and many more wrote music before they were 10.</a:t>
            </a:r>
          </a:p>
          <a:p>
            <a:r>
              <a:rPr lang="en-US" sz="2900" dirty="0"/>
              <a:t>Students don’t have to know how to play an instrument learn the programs. </a:t>
            </a:r>
          </a:p>
          <a:p>
            <a:r>
              <a:rPr lang="en-US" sz="2900" dirty="0"/>
              <a:t>Teach limits (ex. range) and let students Experiment.</a:t>
            </a:r>
          </a:p>
          <a:p>
            <a:r>
              <a:rPr lang="en-US" sz="2900" dirty="0"/>
              <a:t>Think Outside the BOX!  There is no reason limit your students.</a:t>
            </a:r>
          </a:p>
          <a:p>
            <a:endParaRPr lang="en-US" sz="29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2" descr="Image result for quotes on creativity">
            <a:extLst>
              <a:ext uri="{FF2B5EF4-FFF2-40B4-BE49-F238E27FC236}">
                <a16:creationId xmlns:a16="http://schemas.microsoft.com/office/drawing/2014/main" id="{30BCA0EE-235B-4C0D-8FD1-ECAD3E5276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3611" y="103814"/>
            <a:ext cx="2244452" cy="168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7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8369D-D1A2-4FDA-9830-588465A16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1" y="200025"/>
            <a:ext cx="11553824" cy="1666875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Connect all the dots with 4 straight lines without picking up your pencil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98822-8159-4CA1-A588-AC4422A30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3136751"/>
            <a:ext cx="6834229" cy="2329594"/>
          </a:xfrm>
        </p:spPr>
        <p:txBody>
          <a:bodyPr/>
          <a:lstStyle/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/>
          </a:p>
        </p:txBody>
      </p:sp>
      <p:pic>
        <p:nvPicPr>
          <p:cNvPr id="1026" name="Picture 2" descr="Connect the Dots Puzzle I DoodleMaths">
            <a:extLst>
              <a:ext uri="{FF2B5EF4-FFF2-40B4-BE49-F238E27FC236}">
                <a16:creationId xmlns:a16="http://schemas.microsoft.com/office/drawing/2014/main" id="{EAE9323F-D852-47EF-8181-0975E06AA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256" y="2537680"/>
            <a:ext cx="2329594" cy="232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8309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8369D-D1A2-4FDA-9830-588465A16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" y="409575"/>
            <a:ext cx="11734800" cy="144417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/>
              <a:t>Once we create limits in our brain it is difficult to accomplish our goals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98822-8159-4CA1-A588-AC4422A30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954" y="2264203"/>
            <a:ext cx="3248677" cy="2329594"/>
          </a:xfrm>
        </p:spPr>
        <p:txBody>
          <a:bodyPr/>
          <a:lstStyle/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/>
          </a:p>
        </p:txBody>
      </p:sp>
      <p:pic>
        <p:nvPicPr>
          <p:cNvPr id="1026" name="Picture 2" descr="Connect the Dots Puzzle I DoodleMaths">
            <a:extLst>
              <a:ext uri="{FF2B5EF4-FFF2-40B4-BE49-F238E27FC236}">
                <a16:creationId xmlns:a16="http://schemas.microsoft.com/office/drawing/2014/main" id="{EAE9323F-D852-47EF-8181-0975E06AA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256" y="2537680"/>
            <a:ext cx="2329594" cy="232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B42B0EC-DD44-408B-AEB5-55A415AAF0EA}"/>
                  </a:ext>
                </a:extLst>
              </p14:cNvPr>
              <p14:cNvContentPartPr/>
              <p14:nvPr/>
            </p14:nvContentPartPr>
            <p14:xfrm>
              <a:off x="4799775" y="2599020"/>
              <a:ext cx="3328200" cy="32698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B42B0EC-DD44-408B-AEB5-55A415AAF0E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90775" y="2590380"/>
                <a:ext cx="3345840" cy="328752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8EF71D03-98A6-45E7-B455-B16DEE5CDFD8}"/>
              </a:ext>
            </a:extLst>
          </p:cNvPr>
          <p:cNvSpPr txBox="1"/>
          <p:nvPr/>
        </p:nvSpPr>
        <p:spPr>
          <a:xfrm>
            <a:off x="419100" y="2809875"/>
            <a:ext cx="31830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578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DD469E-2408-45EA-BF44-9E55D014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600199"/>
            <a:ext cx="4231342" cy="4297680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/>
              <a:t>Educational aspects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2EDD5-FE28-458F-A6D6-03249B5DA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1295400"/>
            <a:ext cx="6130003" cy="5400675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2400" dirty="0"/>
              <a:t>Supplemental activity for students to earn Honor Credits/Points.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Featured composer during a concert, or entire student-composer concert.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Student composer club.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Courses can be offered on composing and arranging.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It will enhance a students understanding of music in all aspects; performance, theory, vocabulary, form/structure, and score study.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Responsibility – Students that lose their music must replace their part instead of the teacher finding the part and going to make copies.</a:t>
            </a:r>
          </a:p>
          <a:p>
            <a:pPr>
              <a:lnSpc>
                <a:spcPct val="110000"/>
              </a:lnSpc>
            </a:pPr>
            <a:endParaRPr lang="en-US" sz="1700" dirty="0"/>
          </a:p>
          <a:p>
            <a:pPr>
              <a:lnSpc>
                <a:spcPct val="110000"/>
              </a:lnSpc>
            </a:pPr>
            <a:endParaRPr lang="en-US" sz="1700" dirty="0"/>
          </a:p>
          <a:p>
            <a:pPr>
              <a:lnSpc>
                <a:spcPct val="110000"/>
              </a:lnSpc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768935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86C75-AE72-4425-888E-8C45097E8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Additional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6CB0E-F5A5-48CC-9FAD-5A868A666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may transfer music with personal notes/markings to a single use digital copy.</a:t>
            </a:r>
          </a:p>
          <a:p>
            <a:r>
              <a:rPr lang="en-US" dirty="0"/>
              <a:t>Students can listen to their music immediately, adjust, and edit with ease. </a:t>
            </a:r>
          </a:p>
          <a:p>
            <a:r>
              <a:rPr lang="en-US" dirty="0"/>
              <a:t>Differential learning - Students can work at their own pace and assignments can be based on the individual student.</a:t>
            </a:r>
          </a:p>
          <a:p>
            <a:r>
              <a:rPr lang="en-US" dirty="0"/>
              <a:t>Band, Choir, and Orchestra students will audiate and transfer the skill to other aspects of their </a:t>
            </a:r>
            <a:r>
              <a:rPr lang="en-US"/>
              <a:t>music knowledge. 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555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3836</TotalTime>
  <Words>547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Gallery</vt:lpstr>
      <vt:lpstr>Intro to Music notation software </vt:lpstr>
      <vt:lpstr>Why do I need to learn a music notation program? </vt:lpstr>
      <vt:lpstr>What to use and why</vt:lpstr>
      <vt:lpstr>What can my students  write music for?</vt:lpstr>
      <vt:lpstr>Remember </vt:lpstr>
      <vt:lpstr>Connect all the dots with 4 straight lines without picking up your pencil</vt:lpstr>
      <vt:lpstr>Once we create limits in our brain it is difficult to accomplish our goals </vt:lpstr>
      <vt:lpstr>Educational aspects</vt:lpstr>
      <vt:lpstr>Additional benefits</vt:lpstr>
      <vt:lpstr>PowerPoint Presentation</vt:lpstr>
      <vt:lpstr>Let’s get started!!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notation software </dc:title>
  <dc:creator>Thomas Willmann</dc:creator>
  <cp:lastModifiedBy>Thomas Willmann</cp:lastModifiedBy>
  <cp:revision>37</cp:revision>
  <dcterms:created xsi:type="dcterms:W3CDTF">2021-01-31T00:14:28Z</dcterms:created>
  <dcterms:modified xsi:type="dcterms:W3CDTF">2021-02-11T18:01:20Z</dcterms:modified>
</cp:coreProperties>
</file>