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63" r:id="rId4"/>
    <p:sldId id="258" r:id="rId5"/>
    <p:sldId id="259" r:id="rId6"/>
    <p:sldId id="260" r:id="rId7"/>
    <p:sldId id="261" r:id="rId8"/>
    <p:sldId id="262" r:id="rId9"/>
    <p:sldId id="264" r:id="rId10"/>
    <p:sldId id="266"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192" d="100"/>
          <a:sy n="192" d="100"/>
        </p:scale>
        <p:origin x="-1240"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DDD66-38ED-422B-B5F6-673C19FEAAE6}" type="datetimeFigureOut">
              <a:rPr lang="en-US" smtClean="0"/>
              <a:t>6/11/15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D33CB-DC24-48A5-912D-5389873E6BA5}" type="slidenum">
              <a:rPr lang="en-US" smtClean="0"/>
              <a:t>‹#›</a:t>
            </a:fld>
            <a:endParaRPr lang="en-US"/>
          </a:p>
        </p:txBody>
      </p:sp>
    </p:spTree>
    <p:extLst>
      <p:ext uri="{BB962C8B-B14F-4D97-AF65-F5344CB8AC3E}">
        <p14:creationId xmlns:p14="http://schemas.microsoft.com/office/powerpoint/2010/main" val="4053309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 </a:t>
            </a:r>
            <a:endParaRPr lang="en-US" dirty="0"/>
          </a:p>
        </p:txBody>
      </p:sp>
      <p:sp>
        <p:nvSpPr>
          <p:cNvPr id="4" name="Slide Number Placeholder 3"/>
          <p:cNvSpPr>
            <a:spLocks noGrp="1"/>
          </p:cNvSpPr>
          <p:nvPr>
            <p:ph type="sldNum" sz="quarter" idx="10"/>
          </p:nvPr>
        </p:nvSpPr>
        <p:spPr/>
        <p:txBody>
          <a:bodyPr/>
          <a:lstStyle/>
          <a:p>
            <a:fld id="{391D33CB-DC24-48A5-912D-5389873E6BA5}" type="slidenum">
              <a:rPr lang="en-US" smtClean="0"/>
              <a:t>1</a:t>
            </a:fld>
            <a:endParaRPr lang="en-US"/>
          </a:p>
        </p:txBody>
      </p:sp>
    </p:spTree>
    <p:extLst>
      <p:ext uri="{BB962C8B-B14F-4D97-AF65-F5344CB8AC3E}">
        <p14:creationId xmlns:p14="http://schemas.microsoft.com/office/powerpoint/2010/main" val="312215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Phil</a:t>
            </a:r>
            <a:endParaRPr lang="en-US" dirty="0"/>
          </a:p>
        </p:txBody>
      </p:sp>
      <p:sp>
        <p:nvSpPr>
          <p:cNvPr id="4" name="Slide Number Placeholder 3"/>
          <p:cNvSpPr>
            <a:spLocks noGrp="1"/>
          </p:cNvSpPr>
          <p:nvPr>
            <p:ph type="sldNum" sz="quarter" idx="10"/>
          </p:nvPr>
        </p:nvSpPr>
        <p:spPr/>
        <p:txBody>
          <a:bodyPr/>
          <a:lstStyle/>
          <a:p>
            <a:fld id="{391D33CB-DC24-48A5-912D-5389873E6BA5}" type="slidenum">
              <a:rPr lang="en-US" smtClean="0"/>
              <a:t>10</a:t>
            </a:fld>
            <a:endParaRPr lang="en-US"/>
          </a:p>
        </p:txBody>
      </p:sp>
    </p:spTree>
    <p:extLst>
      <p:ext uri="{BB962C8B-B14F-4D97-AF65-F5344CB8AC3E}">
        <p14:creationId xmlns:p14="http://schemas.microsoft.com/office/powerpoint/2010/main" val="1345627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Ryan</a:t>
            </a:r>
            <a:endParaRPr lang="en-US" dirty="0"/>
          </a:p>
        </p:txBody>
      </p:sp>
      <p:sp>
        <p:nvSpPr>
          <p:cNvPr id="4" name="Slide Number Placeholder 3"/>
          <p:cNvSpPr>
            <a:spLocks noGrp="1"/>
          </p:cNvSpPr>
          <p:nvPr>
            <p:ph type="sldNum" sz="quarter" idx="10"/>
          </p:nvPr>
        </p:nvSpPr>
        <p:spPr/>
        <p:txBody>
          <a:bodyPr/>
          <a:lstStyle/>
          <a:p>
            <a:fld id="{391D33CB-DC24-48A5-912D-5389873E6BA5}" type="slidenum">
              <a:rPr lang="en-US" smtClean="0"/>
              <a:t>11</a:t>
            </a:fld>
            <a:endParaRPr lang="en-US"/>
          </a:p>
        </p:txBody>
      </p:sp>
    </p:spTree>
    <p:extLst>
      <p:ext uri="{BB962C8B-B14F-4D97-AF65-F5344CB8AC3E}">
        <p14:creationId xmlns:p14="http://schemas.microsoft.com/office/powerpoint/2010/main" val="2582001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a:t>
            </a:r>
            <a:endParaRPr lang="en-US" dirty="0"/>
          </a:p>
        </p:txBody>
      </p:sp>
      <p:sp>
        <p:nvSpPr>
          <p:cNvPr id="4" name="Slide Number Placeholder 3"/>
          <p:cNvSpPr>
            <a:spLocks noGrp="1"/>
          </p:cNvSpPr>
          <p:nvPr>
            <p:ph type="sldNum" sz="quarter" idx="10"/>
          </p:nvPr>
        </p:nvSpPr>
        <p:spPr/>
        <p:txBody>
          <a:bodyPr/>
          <a:lstStyle/>
          <a:p>
            <a:fld id="{391D33CB-DC24-48A5-912D-5389873E6BA5}" type="slidenum">
              <a:rPr lang="en-US" smtClean="0"/>
              <a:t>2</a:t>
            </a:fld>
            <a:endParaRPr lang="en-US"/>
          </a:p>
        </p:txBody>
      </p:sp>
    </p:spTree>
    <p:extLst>
      <p:ext uri="{BB962C8B-B14F-4D97-AF65-F5344CB8AC3E}">
        <p14:creationId xmlns:p14="http://schemas.microsoft.com/office/powerpoint/2010/main" val="1911821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Phil</a:t>
            </a:r>
            <a:endParaRPr lang="en-US" dirty="0"/>
          </a:p>
        </p:txBody>
      </p:sp>
      <p:sp>
        <p:nvSpPr>
          <p:cNvPr id="4" name="Slide Number Placeholder 3"/>
          <p:cNvSpPr>
            <a:spLocks noGrp="1"/>
          </p:cNvSpPr>
          <p:nvPr>
            <p:ph type="sldNum" sz="quarter" idx="10"/>
          </p:nvPr>
        </p:nvSpPr>
        <p:spPr/>
        <p:txBody>
          <a:bodyPr/>
          <a:lstStyle/>
          <a:p>
            <a:fld id="{391D33CB-DC24-48A5-912D-5389873E6BA5}" type="slidenum">
              <a:rPr lang="en-US" smtClean="0"/>
              <a:t>3</a:t>
            </a:fld>
            <a:endParaRPr lang="en-US"/>
          </a:p>
        </p:txBody>
      </p:sp>
    </p:spTree>
    <p:extLst>
      <p:ext uri="{BB962C8B-B14F-4D97-AF65-F5344CB8AC3E}">
        <p14:creationId xmlns:p14="http://schemas.microsoft.com/office/powerpoint/2010/main" val="3260622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a:t>
            </a:r>
            <a:endParaRPr lang="en-US" dirty="0"/>
          </a:p>
        </p:txBody>
      </p:sp>
      <p:sp>
        <p:nvSpPr>
          <p:cNvPr id="4" name="Slide Number Placeholder 3"/>
          <p:cNvSpPr>
            <a:spLocks noGrp="1"/>
          </p:cNvSpPr>
          <p:nvPr>
            <p:ph type="sldNum" sz="quarter" idx="10"/>
          </p:nvPr>
        </p:nvSpPr>
        <p:spPr/>
        <p:txBody>
          <a:bodyPr/>
          <a:lstStyle/>
          <a:p>
            <a:fld id="{391D33CB-DC24-48A5-912D-5389873E6BA5}" type="slidenum">
              <a:rPr lang="en-US" smtClean="0"/>
              <a:t>4</a:t>
            </a:fld>
            <a:endParaRPr lang="en-US"/>
          </a:p>
        </p:txBody>
      </p:sp>
    </p:spTree>
    <p:extLst>
      <p:ext uri="{BB962C8B-B14F-4D97-AF65-F5344CB8AC3E}">
        <p14:creationId xmlns:p14="http://schemas.microsoft.com/office/powerpoint/2010/main" val="1957707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Ryan</a:t>
            </a:r>
            <a:endParaRPr lang="en-US" dirty="0"/>
          </a:p>
        </p:txBody>
      </p:sp>
      <p:sp>
        <p:nvSpPr>
          <p:cNvPr id="4" name="Slide Number Placeholder 3"/>
          <p:cNvSpPr>
            <a:spLocks noGrp="1"/>
          </p:cNvSpPr>
          <p:nvPr>
            <p:ph type="sldNum" sz="quarter" idx="10"/>
          </p:nvPr>
        </p:nvSpPr>
        <p:spPr/>
        <p:txBody>
          <a:bodyPr/>
          <a:lstStyle/>
          <a:p>
            <a:fld id="{391D33CB-DC24-48A5-912D-5389873E6BA5}" type="slidenum">
              <a:rPr lang="en-US" smtClean="0"/>
              <a:t>5</a:t>
            </a:fld>
            <a:endParaRPr lang="en-US"/>
          </a:p>
        </p:txBody>
      </p:sp>
    </p:spTree>
    <p:extLst>
      <p:ext uri="{BB962C8B-B14F-4D97-AF65-F5344CB8AC3E}">
        <p14:creationId xmlns:p14="http://schemas.microsoft.com/office/powerpoint/2010/main" val="185610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Phil</a:t>
            </a:r>
            <a:endParaRPr lang="en-US" dirty="0"/>
          </a:p>
        </p:txBody>
      </p:sp>
      <p:sp>
        <p:nvSpPr>
          <p:cNvPr id="4" name="Slide Number Placeholder 3"/>
          <p:cNvSpPr>
            <a:spLocks noGrp="1"/>
          </p:cNvSpPr>
          <p:nvPr>
            <p:ph type="sldNum" sz="quarter" idx="10"/>
          </p:nvPr>
        </p:nvSpPr>
        <p:spPr/>
        <p:txBody>
          <a:bodyPr/>
          <a:lstStyle/>
          <a:p>
            <a:fld id="{391D33CB-DC24-48A5-912D-5389873E6BA5}" type="slidenum">
              <a:rPr lang="en-US" smtClean="0"/>
              <a:t>6</a:t>
            </a:fld>
            <a:endParaRPr lang="en-US"/>
          </a:p>
        </p:txBody>
      </p:sp>
    </p:spTree>
    <p:extLst>
      <p:ext uri="{BB962C8B-B14F-4D97-AF65-F5344CB8AC3E}">
        <p14:creationId xmlns:p14="http://schemas.microsoft.com/office/powerpoint/2010/main" val="544993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Phil</a:t>
            </a:r>
            <a:endParaRPr lang="en-US" dirty="0"/>
          </a:p>
        </p:txBody>
      </p:sp>
      <p:sp>
        <p:nvSpPr>
          <p:cNvPr id="4" name="Slide Number Placeholder 3"/>
          <p:cNvSpPr>
            <a:spLocks noGrp="1"/>
          </p:cNvSpPr>
          <p:nvPr>
            <p:ph type="sldNum" sz="quarter" idx="10"/>
          </p:nvPr>
        </p:nvSpPr>
        <p:spPr/>
        <p:txBody>
          <a:bodyPr/>
          <a:lstStyle/>
          <a:p>
            <a:fld id="{391D33CB-DC24-48A5-912D-5389873E6BA5}" type="slidenum">
              <a:rPr lang="en-US" smtClean="0"/>
              <a:t>7</a:t>
            </a:fld>
            <a:endParaRPr lang="en-US"/>
          </a:p>
        </p:txBody>
      </p:sp>
    </p:spTree>
    <p:extLst>
      <p:ext uri="{BB962C8B-B14F-4D97-AF65-F5344CB8AC3E}">
        <p14:creationId xmlns:p14="http://schemas.microsoft.com/office/powerpoint/2010/main" val="148401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 </a:t>
            </a:r>
            <a:endParaRPr lang="en-US" dirty="0"/>
          </a:p>
        </p:txBody>
      </p:sp>
      <p:sp>
        <p:nvSpPr>
          <p:cNvPr id="4" name="Slide Number Placeholder 3"/>
          <p:cNvSpPr>
            <a:spLocks noGrp="1"/>
          </p:cNvSpPr>
          <p:nvPr>
            <p:ph type="sldNum" sz="quarter" idx="10"/>
          </p:nvPr>
        </p:nvSpPr>
        <p:spPr/>
        <p:txBody>
          <a:bodyPr/>
          <a:lstStyle/>
          <a:p>
            <a:fld id="{391D33CB-DC24-48A5-912D-5389873E6BA5}" type="slidenum">
              <a:rPr lang="en-US" smtClean="0"/>
              <a:t>8</a:t>
            </a:fld>
            <a:endParaRPr lang="en-US"/>
          </a:p>
        </p:txBody>
      </p:sp>
    </p:spTree>
    <p:extLst>
      <p:ext uri="{BB962C8B-B14F-4D97-AF65-F5344CB8AC3E}">
        <p14:creationId xmlns:p14="http://schemas.microsoft.com/office/powerpoint/2010/main" val="2109593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Ryan</a:t>
            </a:r>
            <a:endParaRPr lang="en-US" dirty="0"/>
          </a:p>
        </p:txBody>
      </p:sp>
      <p:sp>
        <p:nvSpPr>
          <p:cNvPr id="4" name="Slide Number Placeholder 3"/>
          <p:cNvSpPr>
            <a:spLocks noGrp="1"/>
          </p:cNvSpPr>
          <p:nvPr>
            <p:ph type="sldNum" sz="quarter" idx="10"/>
          </p:nvPr>
        </p:nvSpPr>
        <p:spPr/>
        <p:txBody>
          <a:bodyPr/>
          <a:lstStyle/>
          <a:p>
            <a:fld id="{391D33CB-DC24-48A5-912D-5389873E6BA5}" type="slidenum">
              <a:rPr lang="en-US" smtClean="0"/>
              <a:t>9</a:t>
            </a:fld>
            <a:endParaRPr lang="en-US"/>
          </a:p>
        </p:txBody>
      </p:sp>
    </p:spTree>
    <p:extLst>
      <p:ext uri="{BB962C8B-B14F-4D97-AF65-F5344CB8AC3E}">
        <p14:creationId xmlns:p14="http://schemas.microsoft.com/office/powerpoint/2010/main" val="3455972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8CCBB27-B928-496F-8695-6350EED30E96}" type="datetimeFigureOut">
              <a:rPr lang="en-US" smtClean="0"/>
              <a:t>6/11/15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2184DD-49CB-4024-9F80-6A6E49C6B5BD}" type="slidenum">
              <a:rPr lang="en-US" smtClean="0"/>
              <a:t>‹#›</a:t>
            </a:fld>
            <a:endParaRPr lang="en-US"/>
          </a:p>
        </p:txBody>
      </p:sp>
    </p:spTree>
    <p:extLst>
      <p:ext uri="{BB962C8B-B14F-4D97-AF65-F5344CB8AC3E}">
        <p14:creationId xmlns:p14="http://schemas.microsoft.com/office/powerpoint/2010/main" val="3865724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CBB27-B928-496F-8695-6350EED30E96}" type="datetimeFigureOut">
              <a:rPr lang="en-US" smtClean="0"/>
              <a:t>6/11/15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2184DD-49CB-4024-9F80-6A6E49C6B5BD}" type="slidenum">
              <a:rPr lang="en-US" smtClean="0"/>
              <a:t>‹#›</a:t>
            </a:fld>
            <a:endParaRPr lang="en-US"/>
          </a:p>
        </p:txBody>
      </p:sp>
    </p:spTree>
    <p:extLst>
      <p:ext uri="{BB962C8B-B14F-4D97-AF65-F5344CB8AC3E}">
        <p14:creationId xmlns:p14="http://schemas.microsoft.com/office/powerpoint/2010/main" val="2263469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CBB27-B928-496F-8695-6350EED30E96}" type="datetimeFigureOut">
              <a:rPr lang="en-US" smtClean="0"/>
              <a:t>6/11/15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2184DD-49CB-4024-9F80-6A6E49C6B5BD}" type="slidenum">
              <a:rPr lang="en-US" smtClean="0"/>
              <a:t>‹#›</a:t>
            </a:fld>
            <a:endParaRPr lang="en-US"/>
          </a:p>
        </p:txBody>
      </p:sp>
    </p:spTree>
    <p:extLst>
      <p:ext uri="{BB962C8B-B14F-4D97-AF65-F5344CB8AC3E}">
        <p14:creationId xmlns:p14="http://schemas.microsoft.com/office/powerpoint/2010/main" val="1467562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CBB27-B928-496F-8695-6350EED30E96}" type="datetimeFigureOut">
              <a:rPr lang="en-US" smtClean="0"/>
              <a:t>6/11/15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2184DD-49CB-4024-9F80-6A6E49C6B5BD}"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33698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CBB27-B928-496F-8695-6350EED30E96}" type="datetimeFigureOut">
              <a:rPr lang="en-US" smtClean="0"/>
              <a:t>6/11/15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2184DD-49CB-4024-9F80-6A6E49C6B5BD}" type="slidenum">
              <a:rPr lang="en-US" smtClean="0"/>
              <a:t>‹#›</a:t>
            </a:fld>
            <a:endParaRPr lang="en-US"/>
          </a:p>
        </p:txBody>
      </p:sp>
    </p:spTree>
    <p:extLst>
      <p:ext uri="{BB962C8B-B14F-4D97-AF65-F5344CB8AC3E}">
        <p14:creationId xmlns:p14="http://schemas.microsoft.com/office/powerpoint/2010/main" val="3422082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CCBB27-B928-496F-8695-6350EED30E96}" type="datetimeFigureOut">
              <a:rPr lang="en-US" smtClean="0"/>
              <a:t>6/11/15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2184DD-49CB-4024-9F80-6A6E49C6B5BD}" type="slidenum">
              <a:rPr lang="en-US" smtClean="0"/>
              <a:t>‹#›</a:t>
            </a:fld>
            <a:endParaRPr lang="en-US"/>
          </a:p>
        </p:txBody>
      </p:sp>
    </p:spTree>
    <p:extLst>
      <p:ext uri="{BB962C8B-B14F-4D97-AF65-F5344CB8AC3E}">
        <p14:creationId xmlns:p14="http://schemas.microsoft.com/office/powerpoint/2010/main" val="1640173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CCBB27-B928-496F-8695-6350EED30E96}" type="datetimeFigureOut">
              <a:rPr lang="en-US" smtClean="0"/>
              <a:t>6/11/15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2184DD-49CB-4024-9F80-6A6E49C6B5BD}" type="slidenum">
              <a:rPr lang="en-US" smtClean="0"/>
              <a:t>‹#›</a:t>
            </a:fld>
            <a:endParaRPr lang="en-US"/>
          </a:p>
        </p:txBody>
      </p:sp>
    </p:spTree>
    <p:extLst>
      <p:ext uri="{BB962C8B-B14F-4D97-AF65-F5344CB8AC3E}">
        <p14:creationId xmlns:p14="http://schemas.microsoft.com/office/powerpoint/2010/main" val="493363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CCBB27-B928-496F-8695-6350EED30E96}" type="datetimeFigureOut">
              <a:rPr lang="en-US" smtClean="0"/>
              <a:t>6/11/15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184DD-49CB-4024-9F80-6A6E49C6B5BD}" type="slidenum">
              <a:rPr lang="en-US" smtClean="0"/>
              <a:t>‹#›</a:t>
            </a:fld>
            <a:endParaRPr lang="en-US"/>
          </a:p>
        </p:txBody>
      </p:sp>
    </p:spTree>
    <p:extLst>
      <p:ext uri="{BB962C8B-B14F-4D97-AF65-F5344CB8AC3E}">
        <p14:creationId xmlns:p14="http://schemas.microsoft.com/office/powerpoint/2010/main" val="3246694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CCBB27-B928-496F-8695-6350EED30E96}" type="datetimeFigureOut">
              <a:rPr lang="en-US" smtClean="0"/>
              <a:t>6/11/15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184DD-49CB-4024-9F80-6A6E49C6B5BD}" type="slidenum">
              <a:rPr lang="en-US" smtClean="0"/>
              <a:t>‹#›</a:t>
            </a:fld>
            <a:endParaRPr lang="en-US"/>
          </a:p>
        </p:txBody>
      </p:sp>
    </p:spTree>
    <p:extLst>
      <p:ext uri="{BB962C8B-B14F-4D97-AF65-F5344CB8AC3E}">
        <p14:creationId xmlns:p14="http://schemas.microsoft.com/office/powerpoint/2010/main" val="1380952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CCBB27-B928-496F-8695-6350EED30E96}" type="datetimeFigureOut">
              <a:rPr lang="en-US" smtClean="0"/>
              <a:t>6/11/15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184DD-49CB-4024-9F80-6A6E49C6B5BD}" type="slidenum">
              <a:rPr lang="en-US" smtClean="0"/>
              <a:t>‹#›</a:t>
            </a:fld>
            <a:endParaRPr lang="en-US"/>
          </a:p>
        </p:txBody>
      </p:sp>
    </p:spTree>
    <p:extLst>
      <p:ext uri="{BB962C8B-B14F-4D97-AF65-F5344CB8AC3E}">
        <p14:creationId xmlns:p14="http://schemas.microsoft.com/office/powerpoint/2010/main" val="1068030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CCBB27-B928-496F-8695-6350EED30E96}" type="datetimeFigureOut">
              <a:rPr lang="en-US" smtClean="0"/>
              <a:t>6/11/15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184DD-49CB-4024-9F80-6A6E49C6B5BD}" type="slidenum">
              <a:rPr lang="en-US" smtClean="0"/>
              <a:t>‹#›</a:t>
            </a:fld>
            <a:endParaRPr lang="en-US"/>
          </a:p>
        </p:txBody>
      </p:sp>
    </p:spTree>
    <p:extLst>
      <p:ext uri="{BB962C8B-B14F-4D97-AF65-F5344CB8AC3E}">
        <p14:creationId xmlns:p14="http://schemas.microsoft.com/office/powerpoint/2010/main" val="1563082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CCBB27-B928-496F-8695-6350EED30E96}" type="datetimeFigureOut">
              <a:rPr lang="en-US" smtClean="0"/>
              <a:t>6/11/15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2184DD-49CB-4024-9F80-6A6E49C6B5BD}" type="slidenum">
              <a:rPr lang="en-US" smtClean="0"/>
              <a:t>‹#›</a:t>
            </a:fld>
            <a:endParaRPr lang="en-US"/>
          </a:p>
        </p:txBody>
      </p:sp>
    </p:spTree>
    <p:extLst>
      <p:ext uri="{BB962C8B-B14F-4D97-AF65-F5344CB8AC3E}">
        <p14:creationId xmlns:p14="http://schemas.microsoft.com/office/powerpoint/2010/main" val="2328898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CCBB27-B928-496F-8695-6350EED30E96}" type="datetimeFigureOut">
              <a:rPr lang="en-US" smtClean="0"/>
              <a:t>6/11/15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2184DD-49CB-4024-9F80-6A6E49C6B5BD}" type="slidenum">
              <a:rPr lang="en-US" smtClean="0"/>
              <a:t>‹#›</a:t>
            </a:fld>
            <a:endParaRPr lang="en-US"/>
          </a:p>
        </p:txBody>
      </p:sp>
    </p:spTree>
    <p:extLst>
      <p:ext uri="{BB962C8B-B14F-4D97-AF65-F5344CB8AC3E}">
        <p14:creationId xmlns:p14="http://schemas.microsoft.com/office/powerpoint/2010/main" val="3604452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CCBB27-B928-496F-8695-6350EED30E96}" type="datetimeFigureOut">
              <a:rPr lang="en-US" smtClean="0"/>
              <a:t>6/11/15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2184DD-49CB-4024-9F80-6A6E49C6B5BD}" type="slidenum">
              <a:rPr lang="en-US" smtClean="0"/>
              <a:t>‹#›</a:t>
            </a:fld>
            <a:endParaRPr lang="en-US"/>
          </a:p>
        </p:txBody>
      </p:sp>
    </p:spTree>
    <p:extLst>
      <p:ext uri="{BB962C8B-B14F-4D97-AF65-F5344CB8AC3E}">
        <p14:creationId xmlns:p14="http://schemas.microsoft.com/office/powerpoint/2010/main" val="4211835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CCBB27-B928-496F-8695-6350EED30E96}" type="datetimeFigureOut">
              <a:rPr lang="en-US" smtClean="0"/>
              <a:t>6/11/15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2184DD-49CB-4024-9F80-6A6E49C6B5BD}" type="slidenum">
              <a:rPr lang="en-US" smtClean="0"/>
              <a:t>‹#›</a:t>
            </a:fld>
            <a:endParaRPr lang="en-US"/>
          </a:p>
        </p:txBody>
      </p:sp>
    </p:spTree>
    <p:extLst>
      <p:ext uri="{BB962C8B-B14F-4D97-AF65-F5344CB8AC3E}">
        <p14:creationId xmlns:p14="http://schemas.microsoft.com/office/powerpoint/2010/main" val="109832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CBB27-B928-496F-8695-6350EED30E96}" type="datetimeFigureOut">
              <a:rPr lang="en-US" smtClean="0"/>
              <a:t>6/11/15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2184DD-49CB-4024-9F80-6A6E49C6B5BD}" type="slidenum">
              <a:rPr lang="en-US" smtClean="0"/>
              <a:t>‹#›</a:t>
            </a:fld>
            <a:endParaRPr lang="en-US"/>
          </a:p>
        </p:txBody>
      </p:sp>
    </p:spTree>
    <p:extLst>
      <p:ext uri="{BB962C8B-B14F-4D97-AF65-F5344CB8AC3E}">
        <p14:creationId xmlns:p14="http://schemas.microsoft.com/office/powerpoint/2010/main" val="1339191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CBB27-B928-496F-8695-6350EED30E96}" type="datetimeFigureOut">
              <a:rPr lang="en-US" smtClean="0"/>
              <a:t>6/11/15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2184DD-49CB-4024-9F80-6A6E49C6B5BD}" type="slidenum">
              <a:rPr lang="en-US" smtClean="0"/>
              <a:t>‹#›</a:t>
            </a:fld>
            <a:endParaRPr lang="en-US"/>
          </a:p>
        </p:txBody>
      </p:sp>
    </p:spTree>
    <p:extLst>
      <p:ext uri="{BB962C8B-B14F-4D97-AF65-F5344CB8AC3E}">
        <p14:creationId xmlns:p14="http://schemas.microsoft.com/office/powerpoint/2010/main" val="11529526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8CCBB27-B928-496F-8695-6350EED30E96}" type="datetimeFigureOut">
              <a:rPr lang="en-US" smtClean="0"/>
              <a:t>6/11/15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72184DD-49CB-4024-9F80-6A6E49C6B5BD}" type="slidenum">
              <a:rPr lang="en-US" smtClean="0"/>
              <a:t>‹#›</a:t>
            </a:fld>
            <a:endParaRPr lang="en-US"/>
          </a:p>
        </p:txBody>
      </p:sp>
    </p:spTree>
    <p:extLst>
      <p:ext uri="{BB962C8B-B14F-4D97-AF65-F5344CB8AC3E}">
        <p14:creationId xmlns:p14="http://schemas.microsoft.com/office/powerpoint/2010/main" val="294872178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6600"/>
                </a:solidFill>
              </a:rPr>
              <a:t>Norman </a:t>
            </a:r>
            <a:r>
              <a:rPr lang="en-US" dirty="0" err="1" smtClean="0">
                <a:solidFill>
                  <a:srgbClr val="FF6600"/>
                </a:solidFill>
              </a:rPr>
              <a:t>Dello</a:t>
            </a:r>
            <a:r>
              <a:rPr lang="en-US" dirty="0" smtClean="0">
                <a:solidFill>
                  <a:srgbClr val="FF6600"/>
                </a:solidFill>
              </a:rPr>
              <a:t> </a:t>
            </a:r>
            <a:r>
              <a:rPr lang="en-US" dirty="0" err="1" smtClean="0">
                <a:solidFill>
                  <a:srgbClr val="FF6600"/>
                </a:solidFill>
              </a:rPr>
              <a:t>Joio</a:t>
            </a:r>
            <a:endParaRPr lang="en-US" dirty="0">
              <a:solidFill>
                <a:srgbClr val="FF6600"/>
              </a:solidFill>
            </a:endParaRPr>
          </a:p>
        </p:txBody>
      </p:sp>
      <p:sp>
        <p:nvSpPr>
          <p:cNvPr id="3" name="Subtitle 2"/>
          <p:cNvSpPr>
            <a:spLocks noGrp="1"/>
          </p:cNvSpPr>
          <p:nvPr>
            <p:ph type="subTitle" idx="1"/>
          </p:nvPr>
        </p:nvSpPr>
        <p:spPr/>
        <p:txBody>
          <a:bodyPr/>
          <a:lstStyle/>
          <a:p>
            <a:r>
              <a:rPr lang="en-US" dirty="0" smtClean="0"/>
              <a:t>Foundations of Music Education</a:t>
            </a:r>
            <a:endParaRPr lang="en-US" dirty="0"/>
          </a:p>
        </p:txBody>
      </p:sp>
    </p:spTree>
    <p:extLst>
      <p:ext uri="{BB962C8B-B14F-4D97-AF65-F5344CB8AC3E}">
        <p14:creationId xmlns:p14="http://schemas.microsoft.com/office/powerpoint/2010/main" val="217552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6600"/>
                </a:solidFill>
              </a:rPr>
              <a:t>Impact on Music Ed</a:t>
            </a:r>
            <a:endParaRPr lang="en-US" dirty="0">
              <a:solidFill>
                <a:srgbClr val="FF6600"/>
              </a:solidFill>
            </a:endParaRPr>
          </a:p>
        </p:txBody>
      </p:sp>
      <p:sp>
        <p:nvSpPr>
          <p:cNvPr id="3" name="Content Placeholder 2"/>
          <p:cNvSpPr>
            <a:spLocks noGrp="1"/>
          </p:cNvSpPr>
          <p:nvPr>
            <p:ph idx="1"/>
          </p:nvPr>
        </p:nvSpPr>
        <p:spPr>
          <a:xfrm>
            <a:off x="336175" y="1825625"/>
            <a:ext cx="11557803" cy="4351338"/>
          </a:xfrm>
        </p:spPr>
        <p:txBody>
          <a:bodyPr>
            <a:normAutofit/>
          </a:bodyPr>
          <a:lstStyle/>
          <a:p>
            <a:r>
              <a:rPr lang="en-US" dirty="0" smtClean="0">
                <a:solidFill>
                  <a:schemeClr val="accent6">
                    <a:lumMod val="60000"/>
                    <a:lumOff val="40000"/>
                  </a:schemeClr>
                </a:solidFill>
              </a:rPr>
              <a:t>In Norman </a:t>
            </a:r>
            <a:r>
              <a:rPr lang="en-US" dirty="0" err="1" smtClean="0">
                <a:solidFill>
                  <a:schemeClr val="accent6">
                    <a:lumMod val="60000"/>
                    <a:lumOff val="40000"/>
                  </a:schemeClr>
                </a:solidFill>
              </a:rPr>
              <a:t>Dello</a:t>
            </a:r>
            <a:r>
              <a:rPr lang="en-US" dirty="0" smtClean="0">
                <a:solidFill>
                  <a:schemeClr val="accent6">
                    <a:lumMod val="60000"/>
                    <a:lumOff val="40000"/>
                  </a:schemeClr>
                </a:solidFill>
              </a:rPr>
              <a:t> </a:t>
            </a:r>
            <a:r>
              <a:rPr lang="en-US" dirty="0" err="1" smtClean="0">
                <a:solidFill>
                  <a:schemeClr val="accent6">
                    <a:lumMod val="60000"/>
                    <a:lumOff val="40000"/>
                  </a:schemeClr>
                </a:solidFill>
              </a:rPr>
              <a:t>Joio’s</a:t>
            </a:r>
            <a:r>
              <a:rPr lang="en-US" dirty="0" smtClean="0">
                <a:solidFill>
                  <a:schemeClr val="accent6">
                    <a:lumMod val="60000"/>
                    <a:lumOff val="40000"/>
                  </a:schemeClr>
                </a:solidFill>
              </a:rPr>
              <a:t> own words: </a:t>
            </a:r>
          </a:p>
          <a:p>
            <a:pPr marL="457200" lvl="1" indent="0">
              <a:buNone/>
            </a:pPr>
            <a:r>
              <a:rPr lang="en-US" dirty="0" smtClean="0">
                <a:solidFill>
                  <a:schemeClr val="accent6">
                    <a:lumMod val="60000"/>
                    <a:lumOff val="40000"/>
                  </a:schemeClr>
                </a:solidFill>
              </a:rPr>
              <a:t>“</a:t>
            </a:r>
            <a:r>
              <a:rPr lang="en-US" dirty="0">
                <a:solidFill>
                  <a:schemeClr val="accent6">
                    <a:lumMod val="60000"/>
                    <a:lumOff val="40000"/>
                  </a:schemeClr>
                </a:solidFill>
              </a:rPr>
              <a:t>For a final judgment on what the MENC Contemporary Music Project has meant for music education we will have to wait for the future. But CMP...has suggested a direction for the evolution of music education that I am convinced could have a beneficial effect on schools throughout the United States, and on all levels of education</a:t>
            </a:r>
            <a:r>
              <a:rPr lang="en-US" dirty="0" smtClean="0">
                <a:solidFill>
                  <a:schemeClr val="accent6">
                    <a:lumMod val="60000"/>
                    <a:lumOff val="40000"/>
                  </a:schemeClr>
                </a:solidFill>
              </a:rPr>
              <a:t>--elementary </a:t>
            </a:r>
            <a:r>
              <a:rPr lang="en-US" dirty="0">
                <a:solidFill>
                  <a:schemeClr val="accent6">
                    <a:lumMod val="60000"/>
                    <a:lumOff val="40000"/>
                  </a:schemeClr>
                </a:solidFill>
              </a:rPr>
              <a:t>through postgraduate. The greatest development of individual creativity and the creation of an educational climate in which this </a:t>
            </a:r>
            <a:r>
              <a:rPr lang="en-US" dirty="0" smtClean="0">
                <a:solidFill>
                  <a:schemeClr val="accent6">
                    <a:lumMod val="60000"/>
                    <a:lumOff val="40000"/>
                  </a:schemeClr>
                </a:solidFill>
              </a:rPr>
              <a:t>creativity--</a:t>
            </a:r>
            <a:r>
              <a:rPr lang="en-US" dirty="0">
                <a:solidFill>
                  <a:schemeClr val="accent6">
                    <a:lumMod val="60000"/>
                    <a:lumOff val="40000"/>
                  </a:schemeClr>
                </a:solidFill>
              </a:rPr>
              <a:t>in faculty as well as students</a:t>
            </a:r>
            <a:r>
              <a:rPr lang="en-US" dirty="0" smtClean="0">
                <a:solidFill>
                  <a:schemeClr val="accent6">
                    <a:lumMod val="60000"/>
                    <a:lumOff val="40000"/>
                  </a:schemeClr>
                </a:solidFill>
              </a:rPr>
              <a:t>--can </a:t>
            </a:r>
            <a:r>
              <a:rPr lang="en-US" dirty="0">
                <a:solidFill>
                  <a:schemeClr val="accent6">
                    <a:lumMod val="60000"/>
                    <a:lumOff val="40000"/>
                  </a:schemeClr>
                </a:solidFill>
              </a:rPr>
              <a:t>flourish, has emerged as the principal theme throughout the life of the </a:t>
            </a:r>
            <a:r>
              <a:rPr lang="en-US" dirty="0" smtClean="0">
                <a:solidFill>
                  <a:schemeClr val="accent6">
                    <a:lumMod val="60000"/>
                    <a:lumOff val="40000"/>
                  </a:schemeClr>
                </a:solidFill>
              </a:rPr>
              <a:t>project. Each </a:t>
            </a:r>
            <a:r>
              <a:rPr lang="en-US" dirty="0">
                <a:solidFill>
                  <a:schemeClr val="accent6">
                    <a:lumMod val="60000"/>
                    <a:lumOff val="40000"/>
                  </a:schemeClr>
                </a:solidFill>
              </a:rPr>
              <a:t>of us according to our special talents must concern ourselves with the totality of our musical community-educational and otherwise. It is the insistence on standards </a:t>
            </a:r>
            <a:r>
              <a:rPr lang="en-US" dirty="0" smtClean="0">
                <a:solidFill>
                  <a:schemeClr val="accent6">
                    <a:lumMod val="60000"/>
                    <a:lumOff val="40000"/>
                  </a:schemeClr>
                </a:solidFill>
              </a:rPr>
              <a:t>and </a:t>
            </a:r>
            <a:r>
              <a:rPr lang="en-US" dirty="0">
                <a:solidFill>
                  <a:schemeClr val="accent6">
                    <a:lumMod val="60000"/>
                    <a:lumOff val="40000"/>
                  </a:schemeClr>
                </a:solidFill>
              </a:rPr>
              <a:t>values in this totality that needs our attention whether we are composers or educators, performers or scholars.”</a:t>
            </a:r>
          </a:p>
          <a:p>
            <a:endParaRPr lang="en-US" dirty="0"/>
          </a:p>
        </p:txBody>
      </p:sp>
      <p:sp>
        <p:nvSpPr>
          <p:cNvPr id="4" name="TextBox 3"/>
          <p:cNvSpPr txBox="1"/>
          <p:nvPr/>
        </p:nvSpPr>
        <p:spPr>
          <a:xfrm>
            <a:off x="158715" y="6311900"/>
            <a:ext cx="11735264" cy="307777"/>
          </a:xfrm>
          <a:prstGeom prst="rect">
            <a:avLst/>
          </a:prstGeom>
          <a:noFill/>
        </p:spPr>
        <p:txBody>
          <a:bodyPr wrap="none" rtlCol="0">
            <a:spAutoFit/>
          </a:bodyPr>
          <a:lstStyle/>
          <a:p>
            <a:r>
              <a:rPr lang="en-US" sz="1400" dirty="0"/>
              <a:t>Norman </a:t>
            </a:r>
            <a:r>
              <a:rPr lang="en-US" sz="1400" dirty="0" err="1"/>
              <a:t>Dello</a:t>
            </a:r>
            <a:r>
              <a:rPr lang="en-US" sz="1400" dirty="0"/>
              <a:t> </a:t>
            </a:r>
            <a:r>
              <a:rPr lang="en-US" sz="1400" dirty="0" err="1"/>
              <a:t>Joio</a:t>
            </a:r>
            <a:r>
              <a:rPr lang="en-US" sz="1400" dirty="0"/>
              <a:t>, “MENC's Contemporary Music Project Brought Composers to Classrooms,” </a:t>
            </a:r>
            <a:r>
              <a:rPr lang="en-US" sz="1400" i="1" dirty="0"/>
              <a:t>Music Educators Journal</a:t>
            </a:r>
            <a:r>
              <a:rPr lang="en-US" sz="1400" dirty="0"/>
              <a:t> vol. 70, issue 5 (</a:t>
            </a:r>
            <a:r>
              <a:rPr lang="en-US" sz="1400" dirty="0" err="1"/>
              <a:t>Janurary</a:t>
            </a:r>
            <a:r>
              <a:rPr lang="en-US" sz="1400" dirty="0"/>
              <a:t> 1984): 65-66.</a:t>
            </a:r>
          </a:p>
        </p:txBody>
      </p:sp>
    </p:spTree>
    <p:extLst>
      <p:ext uri="{BB962C8B-B14F-4D97-AF65-F5344CB8AC3E}">
        <p14:creationId xmlns:p14="http://schemas.microsoft.com/office/powerpoint/2010/main" val="16397246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60" y="457200"/>
            <a:ext cx="4424082" cy="1492624"/>
          </a:xfrm>
        </p:spPr>
        <p:txBody>
          <a:bodyPr>
            <a:noAutofit/>
          </a:bodyPr>
          <a:lstStyle/>
          <a:p>
            <a:r>
              <a:rPr lang="en-US" sz="5000" dirty="0" smtClean="0">
                <a:solidFill>
                  <a:schemeClr val="accent3">
                    <a:lumMod val="75000"/>
                  </a:schemeClr>
                </a:solidFill>
              </a:rPr>
              <a:t>Lesson in Meter and Rhythm</a:t>
            </a:r>
            <a:endParaRPr lang="en-US" sz="5000" dirty="0">
              <a:solidFill>
                <a:schemeClr val="accent3">
                  <a:lumMod val="75000"/>
                </a:schemeClr>
              </a:solidFill>
            </a:endParaRPr>
          </a:p>
        </p:txBody>
      </p:sp>
      <p:pic>
        <p:nvPicPr>
          <p:cNvPr id="5" name="Content Placeholder 4"/>
          <p:cNvPicPr>
            <a:picLocks noGrp="1" noChangeAspect="1"/>
          </p:cNvPicPr>
          <p:nvPr>
            <p:ph idx="1"/>
          </p:nvPr>
        </p:nvPicPr>
        <p:blipFill>
          <a:blip r:embed="rId3"/>
          <a:stretch>
            <a:fillRect/>
          </a:stretch>
        </p:blipFill>
        <p:spPr>
          <a:xfrm>
            <a:off x="4772025" y="1600200"/>
            <a:ext cx="7008253" cy="4532729"/>
          </a:xfrm>
          <a:prstGeom prst="rect">
            <a:avLst/>
          </a:prstGeom>
        </p:spPr>
      </p:pic>
      <p:sp>
        <p:nvSpPr>
          <p:cNvPr id="4" name="Text Placeholder 3"/>
          <p:cNvSpPr>
            <a:spLocks noGrp="1"/>
          </p:cNvSpPr>
          <p:nvPr>
            <p:ph type="body" sz="half" idx="2"/>
          </p:nvPr>
        </p:nvSpPr>
        <p:spPr>
          <a:xfrm>
            <a:off x="5483226" y="614829"/>
            <a:ext cx="5330138" cy="2278623"/>
          </a:xfrm>
        </p:spPr>
        <p:txBody>
          <a:bodyPr>
            <a:normAutofit/>
          </a:bodyPr>
          <a:lstStyle/>
          <a:p>
            <a:r>
              <a:rPr lang="en-US" sz="3000" dirty="0" smtClean="0"/>
              <a:t>Dave Brubeck - </a:t>
            </a:r>
            <a:r>
              <a:rPr lang="en-US" sz="3000" dirty="0" err="1" smtClean="0"/>
              <a:t>Unsquare</a:t>
            </a:r>
            <a:r>
              <a:rPr lang="en-US" sz="3000" dirty="0" smtClean="0"/>
              <a:t> Dance </a:t>
            </a:r>
          </a:p>
          <a:p>
            <a:r>
              <a:rPr lang="en-US" sz="1800" dirty="0" err="1" smtClean="0"/>
              <a:t>Execise</a:t>
            </a:r>
            <a:r>
              <a:rPr lang="en-US" sz="1800" dirty="0" smtClean="0"/>
              <a:t> 1</a:t>
            </a:r>
            <a:endParaRPr lang="en-US" sz="1800" dirty="0"/>
          </a:p>
        </p:txBody>
      </p:sp>
      <p:pic>
        <p:nvPicPr>
          <p:cNvPr id="6" name="Picture 5"/>
          <p:cNvPicPr>
            <a:picLocks noChangeAspect="1"/>
          </p:cNvPicPr>
          <p:nvPr/>
        </p:nvPicPr>
        <p:blipFill>
          <a:blip r:embed="rId4"/>
          <a:stretch>
            <a:fillRect/>
          </a:stretch>
        </p:blipFill>
        <p:spPr>
          <a:xfrm>
            <a:off x="248224" y="2590801"/>
            <a:ext cx="4343480" cy="2679700"/>
          </a:xfrm>
          <a:prstGeom prst="rect">
            <a:avLst/>
          </a:prstGeom>
        </p:spPr>
      </p:pic>
    </p:spTree>
    <p:extLst>
      <p:ext uri="{BB962C8B-B14F-4D97-AF65-F5344CB8AC3E}">
        <p14:creationId xmlns:p14="http://schemas.microsoft.com/office/powerpoint/2010/main" val="58676928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340" y="133108"/>
            <a:ext cx="4063332" cy="1241123"/>
          </a:xfrm>
        </p:spPr>
        <p:txBody>
          <a:bodyPr/>
          <a:lstStyle/>
          <a:p>
            <a:r>
              <a:rPr lang="en-US" sz="4000" dirty="0" smtClean="0"/>
              <a:t>Norman </a:t>
            </a:r>
            <a:r>
              <a:rPr lang="en-US" sz="4000" dirty="0" err="1" smtClean="0"/>
              <a:t>Dello</a:t>
            </a:r>
            <a:r>
              <a:rPr lang="en-US" sz="4000" dirty="0" smtClean="0"/>
              <a:t> </a:t>
            </a:r>
            <a:r>
              <a:rPr lang="en-US" sz="4000" dirty="0" err="1" smtClean="0"/>
              <a:t>Joio</a:t>
            </a:r>
            <a:r>
              <a:rPr lang="en-US" dirty="0" smtClean="0"/>
              <a:t/>
            </a:r>
            <a:br>
              <a:rPr lang="en-US" dirty="0" smtClean="0"/>
            </a:br>
            <a:r>
              <a:rPr lang="en-US" sz="2400" dirty="0" smtClean="0"/>
              <a:t>1913-2008</a:t>
            </a:r>
            <a:endParaRPr lang="en-US" sz="2400" dirty="0"/>
          </a:p>
        </p:txBody>
      </p:sp>
      <p:pic>
        <p:nvPicPr>
          <p:cNvPr id="1026" name="Picture 2" descr="http://classic-online.ru/uploads/62700/626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39" y="1374232"/>
            <a:ext cx="4342433" cy="47372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a:spLocks noChangeAspect="1"/>
          </p:cNvSpPr>
          <p:nvPr/>
        </p:nvSpPr>
        <p:spPr>
          <a:xfrm>
            <a:off x="5190403" y="336176"/>
            <a:ext cx="6669366" cy="5849471"/>
          </a:xfrm>
          <a:prstGeom prst="rect">
            <a:avLst/>
          </a:prstGeom>
          <a:noFill/>
        </p:spPr>
        <p:txBody>
          <a:bodyPr wrap="square" rtlCol="0">
            <a:noAutofit/>
          </a:bodyPr>
          <a:lstStyle/>
          <a:p>
            <a:pPr marL="285750" indent="-285750">
              <a:buFontTx/>
              <a:buChar char="-"/>
            </a:pPr>
            <a:r>
              <a:rPr lang="en-US" sz="2600" dirty="0" smtClean="0">
                <a:solidFill>
                  <a:schemeClr val="accent6">
                    <a:lumMod val="60000"/>
                    <a:lumOff val="40000"/>
                  </a:schemeClr>
                </a:solidFill>
              </a:rPr>
              <a:t>Composer, Pianist/Organist, and Teacher.</a:t>
            </a:r>
          </a:p>
          <a:p>
            <a:pPr marL="285750" indent="-285750">
              <a:buFontTx/>
              <a:buChar char="-"/>
            </a:pPr>
            <a:r>
              <a:rPr lang="en-US" sz="2600" dirty="0" smtClean="0">
                <a:solidFill>
                  <a:schemeClr val="accent6">
                    <a:lumMod val="60000"/>
                    <a:lumOff val="40000"/>
                  </a:schemeClr>
                </a:solidFill>
              </a:rPr>
              <a:t>Norman broke the </a:t>
            </a:r>
            <a:r>
              <a:rPr lang="en-US" sz="2600" dirty="0" err="1" smtClean="0">
                <a:solidFill>
                  <a:schemeClr val="accent6">
                    <a:lumMod val="60000"/>
                    <a:lumOff val="40000"/>
                  </a:schemeClr>
                </a:solidFill>
              </a:rPr>
              <a:t>Dello</a:t>
            </a:r>
            <a:r>
              <a:rPr lang="en-US" sz="2600" dirty="0" smtClean="0">
                <a:solidFill>
                  <a:schemeClr val="accent6">
                    <a:lumMod val="60000"/>
                    <a:lumOff val="40000"/>
                  </a:schemeClr>
                </a:solidFill>
              </a:rPr>
              <a:t> </a:t>
            </a:r>
            <a:r>
              <a:rPr lang="en-US" sz="2600" dirty="0" err="1" smtClean="0">
                <a:solidFill>
                  <a:schemeClr val="accent6">
                    <a:lumMod val="60000"/>
                    <a:lumOff val="40000"/>
                  </a:schemeClr>
                </a:solidFill>
              </a:rPr>
              <a:t>Joios</a:t>
            </a:r>
            <a:r>
              <a:rPr lang="en-US" sz="2600" dirty="0">
                <a:solidFill>
                  <a:schemeClr val="accent6">
                    <a:lumMod val="60000"/>
                    <a:lumOff val="40000"/>
                  </a:schemeClr>
                </a:solidFill>
              </a:rPr>
              <a:t> </a:t>
            </a:r>
            <a:r>
              <a:rPr lang="en-US" sz="2600" dirty="0" smtClean="0">
                <a:solidFill>
                  <a:schemeClr val="accent6">
                    <a:lumMod val="60000"/>
                    <a:lumOff val="40000"/>
                  </a:schemeClr>
                </a:solidFill>
              </a:rPr>
              <a:t>family </a:t>
            </a:r>
            <a:r>
              <a:rPr lang="en-US" sz="2600" dirty="0" smtClean="0">
                <a:solidFill>
                  <a:schemeClr val="accent6">
                    <a:lumMod val="60000"/>
                    <a:lumOff val="40000"/>
                  </a:schemeClr>
                </a:solidFill>
              </a:rPr>
              <a:t>tradition of being church </a:t>
            </a:r>
            <a:r>
              <a:rPr lang="en-US" sz="2600" dirty="0" smtClean="0">
                <a:solidFill>
                  <a:schemeClr val="accent6">
                    <a:lumMod val="60000"/>
                    <a:lumOff val="40000"/>
                  </a:schemeClr>
                </a:solidFill>
              </a:rPr>
              <a:t>organists.</a:t>
            </a:r>
            <a:endParaRPr lang="en-US" sz="2600" dirty="0" smtClean="0">
              <a:solidFill>
                <a:schemeClr val="accent6">
                  <a:lumMod val="60000"/>
                  <a:lumOff val="40000"/>
                </a:schemeClr>
              </a:solidFill>
            </a:endParaRPr>
          </a:p>
          <a:p>
            <a:pPr marL="285750" indent="-285750">
              <a:buFontTx/>
              <a:buChar char="-"/>
            </a:pPr>
            <a:r>
              <a:rPr lang="en-US" sz="2600" dirty="0" smtClean="0">
                <a:solidFill>
                  <a:schemeClr val="accent6">
                    <a:lumMod val="60000"/>
                    <a:lumOff val="40000"/>
                  </a:schemeClr>
                </a:solidFill>
              </a:rPr>
              <a:t>As a composer Norman gained international popularity by the 1950’s.</a:t>
            </a:r>
          </a:p>
          <a:p>
            <a:pPr marL="285750" indent="-285750">
              <a:buFontTx/>
              <a:buChar char="-"/>
            </a:pPr>
            <a:r>
              <a:rPr lang="en-US" sz="2600" dirty="0" smtClean="0">
                <a:solidFill>
                  <a:schemeClr val="accent6">
                    <a:lumMod val="60000"/>
                    <a:lumOff val="40000"/>
                  </a:schemeClr>
                </a:solidFill>
              </a:rPr>
              <a:t>Notable compositions include </a:t>
            </a:r>
            <a:r>
              <a:rPr lang="en-US" sz="2600" i="1" dirty="0" smtClean="0">
                <a:solidFill>
                  <a:schemeClr val="accent6">
                    <a:lumMod val="60000"/>
                    <a:lumOff val="40000"/>
                  </a:schemeClr>
                </a:solidFill>
              </a:rPr>
              <a:t>Meditations on </a:t>
            </a:r>
            <a:r>
              <a:rPr lang="en-US" sz="2600" i="1" dirty="0" err="1" smtClean="0">
                <a:solidFill>
                  <a:schemeClr val="accent6">
                    <a:lumMod val="60000"/>
                    <a:lumOff val="40000"/>
                  </a:schemeClr>
                </a:solidFill>
              </a:rPr>
              <a:t>Ecclesiates</a:t>
            </a:r>
            <a:r>
              <a:rPr lang="en-US" sz="2600" i="1" dirty="0" smtClean="0">
                <a:solidFill>
                  <a:schemeClr val="accent6">
                    <a:lumMod val="60000"/>
                    <a:lumOff val="40000"/>
                  </a:schemeClr>
                </a:solidFill>
              </a:rPr>
              <a:t> </a:t>
            </a:r>
            <a:r>
              <a:rPr lang="en-US" sz="2600" dirty="0" smtClean="0">
                <a:solidFill>
                  <a:schemeClr val="accent6">
                    <a:lumMod val="60000"/>
                    <a:lumOff val="40000"/>
                  </a:schemeClr>
                </a:solidFill>
              </a:rPr>
              <a:t>(Pulitzer)</a:t>
            </a:r>
            <a:r>
              <a:rPr lang="en-US" sz="2600" i="1" dirty="0" smtClean="0">
                <a:solidFill>
                  <a:schemeClr val="accent6">
                    <a:lumMod val="60000"/>
                    <a:lumOff val="40000"/>
                  </a:schemeClr>
                </a:solidFill>
              </a:rPr>
              <a:t> </a:t>
            </a:r>
            <a:r>
              <a:rPr lang="en-US" sz="2600" dirty="0" smtClean="0">
                <a:solidFill>
                  <a:schemeClr val="accent6">
                    <a:lumMod val="60000"/>
                    <a:lumOff val="40000"/>
                  </a:schemeClr>
                </a:solidFill>
              </a:rPr>
              <a:t>and </a:t>
            </a:r>
            <a:r>
              <a:rPr lang="en-US" sz="2600" i="1" dirty="0" smtClean="0">
                <a:solidFill>
                  <a:schemeClr val="accent6">
                    <a:lumMod val="60000"/>
                    <a:lumOff val="40000"/>
                  </a:schemeClr>
                </a:solidFill>
              </a:rPr>
              <a:t>Scenes from the Louvre</a:t>
            </a:r>
            <a:r>
              <a:rPr lang="en-US" sz="2600" dirty="0">
                <a:solidFill>
                  <a:schemeClr val="accent6">
                    <a:lumMod val="60000"/>
                    <a:lumOff val="40000"/>
                  </a:schemeClr>
                </a:solidFill>
              </a:rPr>
              <a:t> </a:t>
            </a:r>
            <a:r>
              <a:rPr lang="en-US" sz="2600" dirty="0" smtClean="0">
                <a:solidFill>
                  <a:schemeClr val="accent6">
                    <a:lumMod val="60000"/>
                    <a:lumOff val="40000"/>
                  </a:schemeClr>
                </a:solidFill>
              </a:rPr>
              <a:t>(Emmy).</a:t>
            </a:r>
          </a:p>
          <a:p>
            <a:pPr marL="285750" indent="-285750">
              <a:buFontTx/>
              <a:buChar char="-"/>
            </a:pPr>
            <a:r>
              <a:rPr lang="en-US" sz="2600" dirty="0" smtClean="0">
                <a:solidFill>
                  <a:schemeClr val="accent6">
                    <a:lumMod val="60000"/>
                    <a:lumOff val="40000"/>
                  </a:schemeClr>
                </a:solidFill>
              </a:rPr>
              <a:t>45 </a:t>
            </a:r>
            <a:r>
              <a:rPr lang="en-US" sz="2600" dirty="0" smtClean="0">
                <a:solidFill>
                  <a:schemeClr val="accent6">
                    <a:lumMod val="60000"/>
                    <a:lumOff val="40000"/>
                  </a:schemeClr>
                </a:solidFill>
              </a:rPr>
              <a:t>choral </a:t>
            </a:r>
            <a:r>
              <a:rPr lang="en-US" sz="2600" dirty="0" smtClean="0">
                <a:solidFill>
                  <a:schemeClr val="accent6">
                    <a:lumMod val="60000"/>
                    <a:lumOff val="40000"/>
                  </a:schemeClr>
                </a:solidFill>
              </a:rPr>
              <a:t>Works, 25+ </a:t>
            </a:r>
            <a:r>
              <a:rPr lang="en-US" sz="2600" dirty="0" smtClean="0">
                <a:solidFill>
                  <a:schemeClr val="accent6">
                    <a:lumMod val="60000"/>
                    <a:lumOff val="40000"/>
                  </a:schemeClr>
                </a:solidFill>
              </a:rPr>
              <a:t>orchestral </a:t>
            </a:r>
            <a:r>
              <a:rPr lang="en-US" sz="2600" dirty="0">
                <a:solidFill>
                  <a:schemeClr val="accent6">
                    <a:lumMod val="60000"/>
                    <a:lumOff val="40000"/>
                  </a:schemeClr>
                </a:solidFill>
              </a:rPr>
              <a:t>w</a:t>
            </a:r>
            <a:r>
              <a:rPr lang="en-US" sz="2600" dirty="0" smtClean="0">
                <a:solidFill>
                  <a:schemeClr val="accent6">
                    <a:lumMod val="60000"/>
                    <a:lumOff val="40000"/>
                  </a:schemeClr>
                </a:solidFill>
              </a:rPr>
              <a:t>orks</a:t>
            </a:r>
            <a:r>
              <a:rPr lang="en-US" sz="2600" dirty="0" smtClean="0">
                <a:solidFill>
                  <a:schemeClr val="accent6">
                    <a:lumMod val="60000"/>
                    <a:lumOff val="40000"/>
                  </a:schemeClr>
                </a:solidFill>
              </a:rPr>
              <a:t>, 10 </a:t>
            </a:r>
            <a:r>
              <a:rPr lang="en-US" sz="2600" dirty="0" smtClean="0">
                <a:solidFill>
                  <a:schemeClr val="accent6">
                    <a:lumMod val="60000"/>
                    <a:lumOff val="40000"/>
                  </a:schemeClr>
                </a:solidFill>
              </a:rPr>
              <a:t>band </a:t>
            </a:r>
            <a:r>
              <a:rPr lang="en-US" sz="2600" dirty="0" smtClean="0">
                <a:solidFill>
                  <a:schemeClr val="accent6">
                    <a:lumMod val="60000"/>
                    <a:lumOff val="40000"/>
                  </a:schemeClr>
                </a:solidFill>
              </a:rPr>
              <a:t>pieces, 25 </a:t>
            </a:r>
            <a:r>
              <a:rPr lang="en-US" sz="2600" dirty="0" smtClean="0">
                <a:solidFill>
                  <a:schemeClr val="accent6">
                    <a:lumMod val="60000"/>
                    <a:lumOff val="40000"/>
                  </a:schemeClr>
                </a:solidFill>
              </a:rPr>
              <a:t>solo </a:t>
            </a:r>
            <a:r>
              <a:rPr lang="en-US" sz="2600" dirty="0">
                <a:solidFill>
                  <a:schemeClr val="accent6">
                    <a:lumMod val="60000"/>
                    <a:lumOff val="40000"/>
                  </a:schemeClr>
                </a:solidFill>
              </a:rPr>
              <a:t>v</a:t>
            </a:r>
            <a:r>
              <a:rPr lang="en-US" sz="2600" dirty="0" smtClean="0">
                <a:solidFill>
                  <a:schemeClr val="accent6">
                    <a:lumMod val="60000"/>
                    <a:lumOff val="40000"/>
                  </a:schemeClr>
                </a:solidFill>
              </a:rPr>
              <a:t>oice</a:t>
            </a:r>
            <a:r>
              <a:rPr lang="en-US" sz="2600" dirty="0" smtClean="0">
                <a:solidFill>
                  <a:schemeClr val="accent6">
                    <a:lumMod val="60000"/>
                    <a:lumOff val="40000"/>
                  </a:schemeClr>
                </a:solidFill>
              </a:rPr>
              <a:t>, 20 chamber pieces, </a:t>
            </a:r>
            <a:r>
              <a:rPr lang="en-US" sz="2600" dirty="0" smtClean="0">
                <a:solidFill>
                  <a:schemeClr val="accent6">
                    <a:lumMod val="60000"/>
                    <a:lumOff val="40000"/>
                  </a:schemeClr>
                </a:solidFill>
              </a:rPr>
              <a:t>concertos </a:t>
            </a:r>
            <a:r>
              <a:rPr lang="en-US" sz="2600" dirty="0" smtClean="0">
                <a:solidFill>
                  <a:schemeClr val="accent6">
                    <a:lumMod val="60000"/>
                    <a:lumOff val="40000"/>
                  </a:schemeClr>
                </a:solidFill>
              </a:rPr>
              <a:t>for piano, flute, and harp, a short clarinet solo, and short harmonica solo. </a:t>
            </a:r>
          </a:p>
          <a:p>
            <a:pPr marL="285750" indent="-285750">
              <a:buFontTx/>
              <a:buChar char="-"/>
            </a:pPr>
            <a:r>
              <a:rPr lang="en-US" sz="2600" dirty="0" err="1" smtClean="0">
                <a:solidFill>
                  <a:schemeClr val="accent6">
                    <a:lumMod val="60000"/>
                    <a:lumOff val="40000"/>
                  </a:schemeClr>
                </a:solidFill>
              </a:rPr>
              <a:t>Dello</a:t>
            </a:r>
            <a:r>
              <a:rPr lang="en-US" sz="2600" dirty="0" smtClean="0">
                <a:solidFill>
                  <a:schemeClr val="accent6">
                    <a:lumMod val="60000"/>
                    <a:lumOff val="40000"/>
                  </a:schemeClr>
                </a:solidFill>
              </a:rPr>
              <a:t> </a:t>
            </a:r>
            <a:r>
              <a:rPr lang="en-US" sz="2600" dirty="0" err="1" smtClean="0">
                <a:solidFill>
                  <a:schemeClr val="accent6">
                    <a:lumMod val="60000"/>
                    <a:lumOff val="40000"/>
                  </a:schemeClr>
                </a:solidFill>
              </a:rPr>
              <a:t>Joio</a:t>
            </a:r>
            <a:r>
              <a:rPr lang="en-US" sz="2600" dirty="0" smtClean="0">
                <a:solidFill>
                  <a:schemeClr val="accent6">
                    <a:lumMod val="60000"/>
                    <a:lumOff val="40000"/>
                  </a:schemeClr>
                </a:solidFill>
              </a:rPr>
              <a:t> was an advocate for young composers.</a:t>
            </a:r>
          </a:p>
          <a:p>
            <a:endParaRPr lang="en-US" sz="2400" dirty="0"/>
          </a:p>
          <a:p>
            <a:r>
              <a:rPr lang="en-US" sz="2400" dirty="0" smtClean="0"/>
              <a:t> </a:t>
            </a:r>
            <a:endParaRPr lang="en-US" sz="2400" dirty="0"/>
          </a:p>
        </p:txBody>
      </p:sp>
      <p:sp>
        <p:nvSpPr>
          <p:cNvPr id="7" name="TextBox 6"/>
          <p:cNvSpPr txBox="1"/>
          <p:nvPr/>
        </p:nvSpPr>
        <p:spPr>
          <a:xfrm>
            <a:off x="215153" y="6340288"/>
            <a:ext cx="9361730" cy="369332"/>
          </a:xfrm>
          <a:prstGeom prst="rect">
            <a:avLst/>
          </a:prstGeom>
          <a:noFill/>
        </p:spPr>
        <p:txBody>
          <a:bodyPr wrap="none" rtlCol="0">
            <a:spAutoFit/>
          </a:bodyPr>
          <a:lstStyle/>
          <a:p>
            <a:r>
              <a:rPr lang="en-US" dirty="0"/>
              <a:t>Thomas </a:t>
            </a:r>
            <a:r>
              <a:rPr lang="en-US" dirty="0" err="1"/>
              <a:t>Bumgardner</a:t>
            </a:r>
            <a:r>
              <a:rPr lang="en-US" dirty="0"/>
              <a:t>, </a:t>
            </a:r>
            <a:r>
              <a:rPr lang="en-US" i="1" dirty="0"/>
              <a:t>Norman </a:t>
            </a:r>
            <a:r>
              <a:rPr lang="en-US" i="1" dirty="0" err="1"/>
              <a:t>Dello</a:t>
            </a:r>
            <a:r>
              <a:rPr lang="en-US" i="1" dirty="0"/>
              <a:t> </a:t>
            </a:r>
            <a:r>
              <a:rPr lang="en-US" i="1" dirty="0" err="1"/>
              <a:t>Joio</a:t>
            </a:r>
            <a:r>
              <a:rPr lang="en-US" dirty="0"/>
              <a:t> (Boston, Massachusetts: </a:t>
            </a:r>
            <a:r>
              <a:rPr lang="en-US" dirty="0" err="1"/>
              <a:t>Twayne</a:t>
            </a:r>
            <a:r>
              <a:rPr lang="en-US" dirty="0"/>
              <a:t> Publishers, 1986), 1-15.</a:t>
            </a:r>
          </a:p>
        </p:txBody>
      </p:sp>
    </p:spTree>
    <p:extLst>
      <p:ext uri="{BB962C8B-B14F-4D97-AF65-F5344CB8AC3E}">
        <p14:creationId xmlns:p14="http://schemas.microsoft.com/office/powerpoint/2010/main" val="30965008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414682" cy="1325563"/>
          </a:xfrm>
        </p:spPr>
        <p:txBody>
          <a:bodyPr>
            <a:normAutofit/>
          </a:bodyPr>
          <a:lstStyle/>
          <a:p>
            <a:r>
              <a:rPr lang="en-US" sz="7000" dirty="0" smtClean="0">
                <a:solidFill>
                  <a:srgbClr val="00B0F0"/>
                </a:solidFill>
              </a:rPr>
              <a:t>Background</a:t>
            </a:r>
            <a:r>
              <a:rPr lang="en-US" sz="6000" dirty="0" smtClean="0">
                <a:solidFill>
                  <a:srgbClr val="00B0F0"/>
                </a:solidFill>
              </a:rPr>
              <a:t> </a:t>
            </a:r>
            <a:endParaRPr lang="en-US" sz="6000" dirty="0">
              <a:solidFill>
                <a:srgbClr val="00B0F0"/>
              </a:solidFill>
            </a:endParaRPr>
          </a:p>
        </p:txBody>
      </p:sp>
      <p:sp>
        <p:nvSpPr>
          <p:cNvPr id="3" name="Content Placeholder 2"/>
          <p:cNvSpPr>
            <a:spLocks noGrp="1"/>
          </p:cNvSpPr>
          <p:nvPr>
            <p:ph sz="half" idx="1"/>
          </p:nvPr>
        </p:nvSpPr>
        <p:spPr>
          <a:xfrm>
            <a:off x="282388" y="1825625"/>
            <a:ext cx="5862828" cy="4351338"/>
          </a:xfrm>
        </p:spPr>
        <p:txBody>
          <a:bodyPr>
            <a:normAutofit fontScale="92500" lnSpcReduction="10000"/>
          </a:bodyPr>
          <a:lstStyle/>
          <a:p>
            <a:r>
              <a:rPr lang="en-US" sz="4700" dirty="0" smtClean="0"/>
              <a:t>In 1957 the Ford </a:t>
            </a:r>
            <a:r>
              <a:rPr lang="en-US" sz="4700" dirty="0" smtClean="0"/>
              <a:t>Foundation began to explore the relationship between the arts in American Society.</a:t>
            </a:r>
          </a:p>
          <a:p>
            <a:endParaRPr lang="en-US" sz="4700" dirty="0" smtClean="0"/>
          </a:p>
          <a:p>
            <a:endParaRPr lang="en-US" dirty="0"/>
          </a:p>
        </p:txBody>
      </p:sp>
      <p:sp>
        <p:nvSpPr>
          <p:cNvPr id="4" name="Content Placeholder 3"/>
          <p:cNvSpPr>
            <a:spLocks noGrp="1"/>
          </p:cNvSpPr>
          <p:nvPr>
            <p:ph sz="half" idx="2"/>
          </p:nvPr>
        </p:nvSpPr>
        <p:spPr>
          <a:xfrm>
            <a:off x="5641041" y="161366"/>
            <a:ext cx="6447865" cy="6015598"/>
          </a:xfrm>
        </p:spPr>
        <p:txBody>
          <a:bodyPr>
            <a:normAutofit fontScale="92500" lnSpcReduction="10000"/>
          </a:bodyPr>
          <a:lstStyle/>
          <a:p>
            <a:r>
              <a:rPr lang="en-US" dirty="0" smtClean="0">
                <a:solidFill>
                  <a:srgbClr val="FF6600"/>
                </a:solidFill>
              </a:rPr>
              <a:t>“Having lived the precarious life of a composer of serious music, I proposed the idea of putting young men of proven talent to work, doing what they should be doing, which was to write music.  Since there were school situations in the country that offered outlets, such as choruses, bands, orchestras, and related performing groups, it seemed logical that placing someone in this setting to serve their needs and writing for the particular and specific groups would serve to give young men and outlet, bring to the young students a needed exposure to music of our time, stimulate teachers to expand their, interests in a fresher repertory, and make a general community aware of the fact that composers were living beings, functioning right in their midst.”</a:t>
            </a:r>
            <a:endParaRPr lang="en-US" dirty="0">
              <a:solidFill>
                <a:srgbClr val="FF6600"/>
              </a:solidFill>
            </a:endParaRPr>
          </a:p>
        </p:txBody>
      </p:sp>
      <p:sp>
        <p:nvSpPr>
          <p:cNvPr id="5" name="TextBox 4"/>
          <p:cNvSpPr txBox="1"/>
          <p:nvPr/>
        </p:nvSpPr>
        <p:spPr>
          <a:xfrm>
            <a:off x="439270" y="6252883"/>
            <a:ext cx="11752730" cy="369332"/>
          </a:xfrm>
          <a:prstGeom prst="rect">
            <a:avLst/>
          </a:prstGeom>
          <a:noFill/>
        </p:spPr>
        <p:txBody>
          <a:bodyPr wrap="square" rtlCol="0">
            <a:spAutoFit/>
          </a:bodyPr>
          <a:lstStyle/>
          <a:p>
            <a:r>
              <a:rPr lang="en-US"/>
              <a:t>Michael Mark, </a:t>
            </a:r>
            <a:r>
              <a:rPr lang="en-US" i="1"/>
              <a:t>Contemporary Music Education </a:t>
            </a:r>
            <a:r>
              <a:rPr lang="en-US"/>
              <a:t> (London: Prentice Hall International, 1996), 28-29.</a:t>
            </a:r>
            <a:endParaRPr lang="en-US" dirty="0"/>
          </a:p>
        </p:txBody>
      </p:sp>
      <p:pic>
        <p:nvPicPr>
          <p:cNvPr id="2050" name="Picture 2" descr="http://rgvfocus.org/wp-content/uploads/2014/09/Ford-Foundation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077" y="4741320"/>
            <a:ext cx="4827494" cy="1216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42629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314325"/>
            <a:ext cx="10957560" cy="1325563"/>
          </a:xfrm>
        </p:spPr>
        <p:txBody>
          <a:bodyPr>
            <a:normAutofit fontScale="90000"/>
          </a:bodyPr>
          <a:lstStyle/>
          <a:p>
            <a:pPr algn="ctr"/>
            <a:r>
              <a:rPr lang="en-US" dirty="0" smtClean="0">
                <a:solidFill>
                  <a:srgbClr val="FF6600"/>
                </a:solidFill>
              </a:rPr>
              <a:t>The Contemporary Music Project (CMP)</a:t>
            </a:r>
            <a:r>
              <a:rPr lang="en-US" dirty="0" smtClean="0"/>
              <a:t/>
            </a:r>
            <a:br>
              <a:rPr lang="en-US" dirty="0" smtClean="0"/>
            </a:br>
            <a:r>
              <a:rPr lang="en-US" sz="3300" dirty="0" smtClean="0">
                <a:solidFill>
                  <a:schemeClr val="accent6">
                    <a:lumMod val="60000"/>
                    <a:lumOff val="40000"/>
                  </a:schemeClr>
                </a:solidFill>
              </a:rPr>
              <a:t>Timeline</a:t>
            </a:r>
            <a:endParaRPr lang="en-US" sz="3300" dirty="0">
              <a:solidFill>
                <a:schemeClr val="accent6">
                  <a:lumMod val="60000"/>
                  <a:lumOff val="40000"/>
                </a:schemeClr>
              </a:solidFill>
            </a:endParaRPr>
          </a:p>
        </p:txBody>
      </p:sp>
      <p:sp>
        <p:nvSpPr>
          <p:cNvPr id="3" name="Content Placeholder 2"/>
          <p:cNvSpPr>
            <a:spLocks noGrp="1"/>
          </p:cNvSpPr>
          <p:nvPr>
            <p:ph idx="1"/>
          </p:nvPr>
        </p:nvSpPr>
        <p:spPr>
          <a:xfrm>
            <a:off x="65900" y="1806795"/>
            <a:ext cx="9167000" cy="4549947"/>
          </a:xfrm>
        </p:spPr>
        <p:txBody>
          <a:bodyPr>
            <a:normAutofit lnSpcReduction="10000"/>
          </a:bodyPr>
          <a:lstStyle/>
          <a:p>
            <a:r>
              <a:rPr lang="en-US" dirty="0" smtClean="0"/>
              <a:t>Chairman of CMP until 1973.</a:t>
            </a:r>
          </a:p>
          <a:p>
            <a:r>
              <a:rPr lang="en-US" dirty="0" smtClean="0"/>
              <a:t>In the late 1950’s </a:t>
            </a:r>
            <a:r>
              <a:rPr lang="en-US" dirty="0" err="1" smtClean="0"/>
              <a:t>Dello</a:t>
            </a:r>
            <a:r>
              <a:rPr lang="en-US" dirty="0" smtClean="0"/>
              <a:t> </a:t>
            </a:r>
            <a:r>
              <a:rPr lang="en-US" dirty="0" err="1" smtClean="0"/>
              <a:t>Joio</a:t>
            </a:r>
            <a:r>
              <a:rPr lang="en-US" dirty="0" smtClean="0"/>
              <a:t> and MENC executive secretary came up with a plan to give young composers a chance to share their compositions with Public Schools. </a:t>
            </a:r>
          </a:p>
          <a:p>
            <a:r>
              <a:rPr lang="en-US" dirty="0" smtClean="0"/>
              <a:t>In 1959 the Ford Foundation sponsored the project, then called the Young Composers Project.</a:t>
            </a:r>
            <a:endParaRPr lang="en-US" dirty="0"/>
          </a:p>
          <a:p>
            <a:pPr lvl="1"/>
            <a:r>
              <a:rPr lang="en-US" dirty="0" smtClean="0"/>
              <a:t>12 Composers were placed in schools as composer in residence.</a:t>
            </a:r>
          </a:p>
          <a:p>
            <a:pPr lvl="1"/>
            <a:r>
              <a:rPr lang="en-US" dirty="0" smtClean="0"/>
              <a:t>1962 thirty one composers had participated. </a:t>
            </a:r>
          </a:p>
          <a:p>
            <a:pPr lvl="1"/>
            <a:r>
              <a:rPr lang="en-US" dirty="0" smtClean="0"/>
              <a:t>Teachers and Students in these programs were more receptive to new music.</a:t>
            </a:r>
          </a:p>
          <a:p>
            <a:pPr lvl="1"/>
            <a:r>
              <a:rPr lang="en-US" dirty="0" smtClean="0"/>
              <a:t>Composers could see the benefits for writing in educational settings.</a:t>
            </a:r>
          </a:p>
        </p:txBody>
      </p:sp>
      <p:sp>
        <p:nvSpPr>
          <p:cNvPr id="5" name="TextBox 4"/>
          <p:cNvSpPr txBox="1"/>
          <p:nvPr/>
        </p:nvSpPr>
        <p:spPr>
          <a:xfrm>
            <a:off x="116031" y="6447841"/>
            <a:ext cx="10618228" cy="307777"/>
          </a:xfrm>
          <a:prstGeom prst="rect">
            <a:avLst/>
          </a:prstGeom>
          <a:noFill/>
        </p:spPr>
        <p:txBody>
          <a:bodyPr wrap="none" rtlCol="0">
            <a:spAutoFit/>
          </a:bodyPr>
          <a:lstStyle/>
          <a:p>
            <a:r>
              <a:rPr lang="en-US" sz="1400" dirty="0"/>
              <a:t>Michael Mark and Charles Gary, </a:t>
            </a:r>
            <a:r>
              <a:rPr lang="en-US" sz="1400" i="1" dirty="0"/>
              <a:t>A History of American Music Education</a:t>
            </a:r>
            <a:r>
              <a:rPr lang="en-US" sz="1400" dirty="0"/>
              <a:t> </a:t>
            </a:r>
            <a:r>
              <a:rPr lang="en-US" sz="1400" dirty="0" smtClean="0"/>
              <a:t>(</a:t>
            </a:r>
            <a:r>
              <a:rPr lang="en-US" sz="1400" dirty="0"/>
              <a:t>Lanham, Maryland: </a:t>
            </a:r>
            <a:r>
              <a:rPr lang="en-US" sz="1400" dirty="0" err="1"/>
              <a:t>Rowman</a:t>
            </a:r>
            <a:r>
              <a:rPr lang="en-US" sz="1400" dirty="0"/>
              <a:t> and Littlefield Education, 2007), 407-409.</a:t>
            </a:r>
          </a:p>
        </p:txBody>
      </p:sp>
      <p:pic>
        <p:nvPicPr>
          <p:cNvPr id="6" name="Picture 5"/>
          <p:cNvPicPr/>
          <p:nvPr/>
        </p:nvPicPr>
        <p:blipFill rotWithShape="1">
          <a:blip r:embed="rId3"/>
          <a:srcRect l="3766" t="13113" r="65064" b="44412"/>
          <a:stretch/>
        </p:blipFill>
        <p:spPr bwMode="auto">
          <a:xfrm>
            <a:off x="9232900" y="1288830"/>
            <a:ext cx="2519998" cy="218462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9036050" y="3473450"/>
            <a:ext cx="2940050" cy="2677656"/>
          </a:xfrm>
          <a:prstGeom prst="rect">
            <a:avLst/>
          </a:prstGeom>
          <a:noFill/>
        </p:spPr>
        <p:txBody>
          <a:bodyPr wrap="square" rtlCol="0">
            <a:spAutoFit/>
          </a:bodyPr>
          <a:lstStyle/>
          <a:p>
            <a:r>
              <a:rPr lang="en-US" sz="1400" dirty="0"/>
              <a:t>From left to right: George </a:t>
            </a:r>
            <a:r>
              <a:rPr lang="en-US" sz="1400" dirty="0" err="1"/>
              <a:t>Howerton</a:t>
            </a:r>
            <a:r>
              <a:rPr lang="en-US" sz="1400" dirty="0"/>
              <a:t>, chairman, MENC committee on Contemporary Music and member of School Systems Selection Committee; W. McNeil Lowry, program director, Humanities and the Arts, Ford Foundation; Norman </a:t>
            </a:r>
            <a:r>
              <a:rPr lang="en-US" sz="1400" dirty="0" err="1"/>
              <a:t>Dello</a:t>
            </a:r>
            <a:r>
              <a:rPr lang="en-US" sz="1400" dirty="0"/>
              <a:t> </a:t>
            </a:r>
            <a:r>
              <a:rPr lang="en-US" sz="1400" dirty="0" err="1"/>
              <a:t>Joio</a:t>
            </a:r>
            <a:r>
              <a:rPr lang="en-US" sz="1400" dirty="0"/>
              <a:t>; Edward F. </a:t>
            </a:r>
            <a:r>
              <a:rPr lang="en-US" sz="1400" dirty="0" err="1"/>
              <a:t>D'Arms</a:t>
            </a:r>
            <a:r>
              <a:rPr lang="en-US" sz="1400" dirty="0"/>
              <a:t>, associate director, Humanities and the Arts, Ford Foundation; Howard Hanson, president, National Music Council</a:t>
            </a:r>
          </a:p>
        </p:txBody>
      </p:sp>
    </p:spTree>
    <p:extLst>
      <p:ext uri="{BB962C8B-B14F-4D97-AF65-F5344CB8AC3E}">
        <p14:creationId xmlns:p14="http://schemas.microsoft.com/office/powerpoint/2010/main" val="97938286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739775"/>
            <a:ext cx="10515600" cy="1325563"/>
          </a:xfrm>
        </p:spPr>
        <p:txBody>
          <a:bodyPr/>
          <a:lstStyle/>
          <a:p>
            <a:r>
              <a:rPr lang="en-US" dirty="0" smtClean="0">
                <a:solidFill>
                  <a:srgbClr val="FF6600"/>
                </a:solidFill>
              </a:rPr>
              <a:t>CMP </a:t>
            </a:r>
            <a:r>
              <a:rPr lang="en-US" dirty="0" err="1" smtClean="0">
                <a:solidFill>
                  <a:srgbClr val="FF6600"/>
                </a:solidFill>
              </a:rPr>
              <a:t>cont</a:t>
            </a:r>
            <a:r>
              <a:rPr lang="en-US" dirty="0" smtClean="0">
                <a:solidFill>
                  <a:srgbClr val="FF6600"/>
                </a:solidFill>
              </a:rPr>
              <a:t>…</a:t>
            </a:r>
            <a:endParaRPr lang="en-US" dirty="0">
              <a:solidFill>
                <a:srgbClr val="FF6600"/>
              </a:solidFill>
            </a:endParaRPr>
          </a:p>
        </p:txBody>
      </p:sp>
      <p:sp>
        <p:nvSpPr>
          <p:cNvPr id="3" name="Content Placeholder 2"/>
          <p:cNvSpPr>
            <a:spLocks noGrp="1"/>
          </p:cNvSpPr>
          <p:nvPr>
            <p:ph idx="1"/>
          </p:nvPr>
        </p:nvSpPr>
        <p:spPr>
          <a:xfrm>
            <a:off x="471394" y="2133261"/>
            <a:ext cx="10755406" cy="4630067"/>
          </a:xfrm>
        </p:spPr>
        <p:txBody>
          <a:bodyPr/>
          <a:lstStyle/>
          <a:p>
            <a:r>
              <a:rPr lang="en-US" dirty="0" smtClean="0"/>
              <a:t>Because of the success of the Young Composers Project the Ford Foundation made it one of their ten major projects</a:t>
            </a:r>
          </a:p>
          <a:p>
            <a:r>
              <a:rPr lang="en-US" dirty="0" smtClean="0"/>
              <a:t>MENC wanted the project to expand </a:t>
            </a:r>
            <a:r>
              <a:rPr lang="en-US" dirty="0" smtClean="0"/>
              <a:t>including:</a:t>
            </a:r>
            <a:endParaRPr lang="en-US" dirty="0" smtClean="0"/>
          </a:p>
          <a:p>
            <a:pPr lvl="1"/>
            <a:r>
              <a:rPr lang="en-US" dirty="0" smtClean="0"/>
              <a:t>Seminars</a:t>
            </a:r>
          </a:p>
          <a:p>
            <a:pPr lvl="1"/>
            <a:r>
              <a:rPr lang="en-US" dirty="0" smtClean="0"/>
              <a:t>Workshops on </a:t>
            </a:r>
            <a:r>
              <a:rPr lang="en-US" dirty="0" smtClean="0"/>
              <a:t>contemporary </a:t>
            </a:r>
            <a:r>
              <a:rPr lang="en-US" dirty="0" smtClean="0"/>
              <a:t>music in schools.</a:t>
            </a:r>
          </a:p>
          <a:p>
            <a:pPr lvl="1"/>
            <a:r>
              <a:rPr lang="en-US" dirty="0" smtClean="0"/>
              <a:t>Pilot programs in schools.</a:t>
            </a:r>
            <a:endParaRPr lang="en-US" dirty="0"/>
          </a:p>
          <a:p>
            <a:r>
              <a:rPr lang="en-US" dirty="0" smtClean="0"/>
              <a:t>1963 – Ford Foundation awarded $1.3 million to organize the Contemporary Music Project for Creativity in Music Education (CMP).</a:t>
            </a:r>
          </a:p>
          <a:p>
            <a:pPr lvl="1"/>
            <a:r>
              <a:rPr lang="en-US" dirty="0" smtClean="0"/>
              <a:t>The Young Composers Project was continued under CMP.</a:t>
            </a:r>
          </a:p>
          <a:p>
            <a:pPr lvl="1"/>
            <a:r>
              <a:rPr lang="en-US" dirty="0" smtClean="0"/>
              <a:t>In 1968 forty-six </a:t>
            </a:r>
            <a:r>
              <a:rPr lang="en-US" dirty="0" smtClean="0"/>
              <a:t>more composers were placed in schools.</a:t>
            </a:r>
          </a:p>
          <a:p>
            <a:pPr lvl="1"/>
            <a:endParaRPr lang="en-US" dirty="0" smtClean="0"/>
          </a:p>
          <a:p>
            <a:endParaRPr lang="en-US" dirty="0" smtClean="0"/>
          </a:p>
        </p:txBody>
      </p:sp>
      <p:sp>
        <p:nvSpPr>
          <p:cNvPr id="4" name="TextBox 3"/>
          <p:cNvSpPr txBox="1"/>
          <p:nvPr/>
        </p:nvSpPr>
        <p:spPr>
          <a:xfrm>
            <a:off x="396077" y="6444673"/>
            <a:ext cx="11160040" cy="318655"/>
          </a:xfrm>
          <a:prstGeom prst="rect">
            <a:avLst/>
          </a:prstGeom>
          <a:noFill/>
        </p:spPr>
        <p:txBody>
          <a:bodyPr wrap="square" rtlCol="0">
            <a:spAutoFit/>
          </a:bodyPr>
          <a:lstStyle/>
          <a:p>
            <a:r>
              <a:rPr lang="en-US" sz="1400" dirty="0"/>
              <a:t>Michael Mark and Charles Gary, </a:t>
            </a:r>
            <a:r>
              <a:rPr lang="en-US" sz="1400" i="1" dirty="0"/>
              <a:t>A History of American Music Education</a:t>
            </a:r>
            <a:r>
              <a:rPr lang="en-US" sz="1400" dirty="0"/>
              <a:t> (Lanham, Maryland: </a:t>
            </a:r>
            <a:r>
              <a:rPr lang="en-US" sz="1400" dirty="0" err="1"/>
              <a:t>Rowman</a:t>
            </a:r>
            <a:r>
              <a:rPr lang="en-US" sz="1400" dirty="0"/>
              <a:t> and Littlefield Education, 2007), 407-409.</a:t>
            </a:r>
          </a:p>
        </p:txBody>
      </p:sp>
      <p:pic>
        <p:nvPicPr>
          <p:cNvPr id="5" name="Picture 4"/>
          <p:cNvPicPr>
            <a:picLocks noChangeAspect="1"/>
          </p:cNvPicPr>
          <p:nvPr/>
        </p:nvPicPr>
        <p:blipFill>
          <a:blip r:embed="rId3"/>
          <a:stretch>
            <a:fillRect/>
          </a:stretch>
        </p:blipFill>
        <p:spPr>
          <a:xfrm>
            <a:off x="5256212" y="360363"/>
            <a:ext cx="4371975" cy="1704975"/>
          </a:xfrm>
          <a:prstGeom prst="rect">
            <a:avLst/>
          </a:prstGeom>
        </p:spPr>
      </p:pic>
    </p:spTree>
    <p:extLst>
      <p:ext uri="{BB962C8B-B14F-4D97-AF65-F5344CB8AC3E}">
        <p14:creationId xmlns:p14="http://schemas.microsoft.com/office/powerpoint/2010/main" val="373316584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965" y="143248"/>
            <a:ext cx="10515600" cy="1325563"/>
          </a:xfrm>
        </p:spPr>
        <p:txBody>
          <a:bodyPr/>
          <a:lstStyle/>
          <a:p>
            <a:pPr algn="ctr"/>
            <a:r>
              <a:rPr lang="en-US" dirty="0" smtClean="0">
                <a:solidFill>
                  <a:srgbClr val="FF6600"/>
                </a:solidFill>
              </a:rPr>
              <a:t>Purpose of the CMP </a:t>
            </a:r>
            <a:r>
              <a:rPr lang="en-US" dirty="0" smtClean="0"/>
              <a:t>	</a:t>
            </a:r>
            <a:endParaRPr lang="en-US" dirty="0"/>
          </a:p>
        </p:txBody>
      </p:sp>
      <p:sp>
        <p:nvSpPr>
          <p:cNvPr id="3" name="Content Placeholder 2"/>
          <p:cNvSpPr>
            <a:spLocks noGrp="1"/>
          </p:cNvSpPr>
          <p:nvPr>
            <p:ph idx="1"/>
          </p:nvPr>
        </p:nvSpPr>
        <p:spPr>
          <a:xfrm>
            <a:off x="228600" y="1200337"/>
            <a:ext cx="11563350" cy="4476563"/>
          </a:xfrm>
        </p:spPr>
        <p:txBody>
          <a:bodyPr>
            <a:normAutofit fontScale="92500" lnSpcReduction="20000"/>
          </a:bodyPr>
          <a:lstStyle/>
          <a:p>
            <a:r>
              <a:rPr lang="en-US" sz="4800" dirty="0" smtClean="0">
                <a:solidFill>
                  <a:schemeClr val="accent6">
                    <a:lumMod val="60000"/>
                    <a:lumOff val="40000"/>
                  </a:schemeClr>
                </a:solidFill>
              </a:rPr>
              <a:t>Increase creativity in music</a:t>
            </a:r>
          </a:p>
          <a:p>
            <a:r>
              <a:rPr lang="en-US" sz="4800" dirty="0" smtClean="0">
                <a:solidFill>
                  <a:schemeClr val="accent6">
                    <a:lumMod val="60000"/>
                    <a:lumOff val="40000"/>
                  </a:schemeClr>
                </a:solidFill>
              </a:rPr>
              <a:t>Increase awareness and acceptance of contemporary compositions</a:t>
            </a:r>
          </a:p>
          <a:p>
            <a:r>
              <a:rPr lang="en-US" sz="4800" dirty="0" smtClean="0">
                <a:solidFill>
                  <a:schemeClr val="accent6">
                    <a:lumMod val="60000"/>
                    <a:lumOff val="40000"/>
                  </a:schemeClr>
                </a:solidFill>
              </a:rPr>
              <a:t>Create a bridge between </a:t>
            </a:r>
            <a:r>
              <a:rPr lang="en-US" sz="4800" dirty="0" smtClean="0">
                <a:solidFill>
                  <a:schemeClr val="accent6">
                    <a:lumMod val="60000"/>
                    <a:lumOff val="40000"/>
                  </a:schemeClr>
                </a:solidFill>
              </a:rPr>
              <a:t>music </a:t>
            </a:r>
            <a:r>
              <a:rPr lang="en-US" sz="4800" dirty="0">
                <a:solidFill>
                  <a:schemeClr val="accent6">
                    <a:lumMod val="60000"/>
                    <a:lumOff val="40000"/>
                  </a:schemeClr>
                </a:solidFill>
              </a:rPr>
              <a:t>e</a:t>
            </a:r>
            <a:r>
              <a:rPr lang="en-US" sz="4800" dirty="0" smtClean="0">
                <a:solidFill>
                  <a:schemeClr val="accent6">
                    <a:lumMod val="60000"/>
                    <a:lumOff val="40000"/>
                  </a:schemeClr>
                </a:solidFill>
              </a:rPr>
              <a:t>ducation </a:t>
            </a:r>
            <a:r>
              <a:rPr lang="en-US" sz="4800" dirty="0" smtClean="0">
                <a:solidFill>
                  <a:schemeClr val="accent6">
                    <a:lumMod val="60000"/>
                    <a:lumOff val="40000"/>
                  </a:schemeClr>
                </a:solidFill>
              </a:rPr>
              <a:t>and </a:t>
            </a:r>
            <a:r>
              <a:rPr lang="en-US" sz="4800" dirty="0">
                <a:solidFill>
                  <a:schemeClr val="accent6">
                    <a:lumMod val="60000"/>
                    <a:lumOff val="40000"/>
                  </a:schemeClr>
                </a:solidFill>
              </a:rPr>
              <a:t>c</a:t>
            </a:r>
            <a:r>
              <a:rPr lang="en-US" sz="4800" dirty="0" smtClean="0">
                <a:solidFill>
                  <a:schemeClr val="accent6">
                    <a:lumMod val="60000"/>
                    <a:lumOff val="40000"/>
                  </a:schemeClr>
                </a:solidFill>
              </a:rPr>
              <a:t>omposition</a:t>
            </a:r>
            <a:endParaRPr lang="en-US" sz="4800" dirty="0" smtClean="0">
              <a:solidFill>
                <a:schemeClr val="accent6">
                  <a:lumMod val="60000"/>
                  <a:lumOff val="40000"/>
                </a:schemeClr>
              </a:solidFill>
            </a:endParaRPr>
          </a:p>
          <a:p>
            <a:r>
              <a:rPr lang="en-US" sz="4800" dirty="0" smtClean="0">
                <a:solidFill>
                  <a:schemeClr val="accent6">
                    <a:lumMod val="60000"/>
                    <a:lumOff val="40000"/>
                  </a:schemeClr>
                </a:solidFill>
              </a:rPr>
              <a:t>Increase </a:t>
            </a:r>
            <a:r>
              <a:rPr lang="en-US" sz="4800" dirty="0" smtClean="0">
                <a:solidFill>
                  <a:schemeClr val="accent6">
                    <a:lumMod val="60000"/>
                    <a:lumOff val="40000"/>
                  </a:schemeClr>
                </a:solidFill>
              </a:rPr>
              <a:t>the quality </a:t>
            </a:r>
            <a:r>
              <a:rPr lang="en-US" sz="4800" dirty="0" smtClean="0">
                <a:solidFill>
                  <a:schemeClr val="accent6">
                    <a:lumMod val="60000"/>
                    <a:lumOff val="40000"/>
                  </a:schemeClr>
                </a:solidFill>
              </a:rPr>
              <a:t>of contemporary music in public schools</a:t>
            </a:r>
          </a:p>
          <a:p>
            <a:r>
              <a:rPr lang="en-US" sz="4800" dirty="0" smtClean="0">
                <a:solidFill>
                  <a:schemeClr val="accent6">
                    <a:lumMod val="60000"/>
                    <a:lumOff val="40000"/>
                  </a:schemeClr>
                </a:solidFill>
              </a:rPr>
              <a:t>To discover creative talent in students</a:t>
            </a:r>
          </a:p>
          <a:p>
            <a:endParaRPr lang="en-US" dirty="0"/>
          </a:p>
        </p:txBody>
      </p:sp>
      <p:sp>
        <p:nvSpPr>
          <p:cNvPr id="4" name="TextBox 3"/>
          <p:cNvSpPr txBox="1"/>
          <p:nvPr/>
        </p:nvSpPr>
        <p:spPr>
          <a:xfrm>
            <a:off x="540124" y="5950322"/>
            <a:ext cx="11474823" cy="646331"/>
          </a:xfrm>
          <a:prstGeom prst="rect">
            <a:avLst/>
          </a:prstGeom>
          <a:noFill/>
        </p:spPr>
        <p:txBody>
          <a:bodyPr wrap="square" rtlCol="0">
            <a:spAutoFit/>
          </a:bodyPr>
          <a:lstStyle/>
          <a:p>
            <a:r>
              <a:rPr lang="en-US"/>
              <a:t>Contemporary Music Project for Creativity in Music Education, </a:t>
            </a:r>
            <a:r>
              <a:rPr lang="en-US" i="1"/>
              <a:t>Comprehensive Musicianship: An Anthology of Evolving Thought</a:t>
            </a:r>
            <a:r>
              <a:rPr lang="en-US"/>
              <a:t> (Washington: Music Educators National Conference, 1971), 3-4.</a:t>
            </a:r>
            <a:endParaRPr lang="en-US" dirty="0"/>
          </a:p>
        </p:txBody>
      </p:sp>
    </p:spTree>
    <p:extLst>
      <p:ext uri="{BB962C8B-B14F-4D97-AF65-F5344CB8AC3E}">
        <p14:creationId xmlns:p14="http://schemas.microsoft.com/office/powerpoint/2010/main" val="2470537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50" y="200025"/>
            <a:ext cx="10515600" cy="1325563"/>
          </a:xfrm>
        </p:spPr>
        <p:txBody>
          <a:bodyPr/>
          <a:lstStyle/>
          <a:p>
            <a:r>
              <a:rPr lang="en-US" dirty="0" smtClean="0">
                <a:solidFill>
                  <a:srgbClr val="FF6600"/>
                </a:solidFill>
              </a:rPr>
              <a:t>Committee of Selection </a:t>
            </a:r>
            <a:endParaRPr lang="en-US" dirty="0">
              <a:solidFill>
                <a:srgbClr val="FF6600"/>
              </a:solidFill>
            </a:endParaRPr>
          </a:p>
        </p:txBody>
      </p:sp>
      <p:sp>
        <p:nvSpPr>
          <p:cNvPr id="3" name="Content Placeholder 2"/>
          <p:cNvSpPr>
            <a:spLocks noGrp="1"/>
          </p:cNvSpPr>
          <p:nvPr>
            <p:ph idx="1"/>
          </p:nvPr>
        </p:nvSpPr>
        <p:spPr>
          <a:xfrm>
            <a:off x="951085" y="1317624"/>
            <a:ext cx="10700791" cy="4530726"/>
          </a:xfrm>
        </p:spPr>
        <p:txBody>
          <a:bodyPr>
            <a:noAutofit/>
          </a:bodyPr>
          <a:lstStyle/>
          <a:p>
            <a:r>
              <a:rPr lang="en-US" sz="3600" dirty="0" smtClean="0">
                <a:solidFill>
                  <a:schemeClr val="accent6">
                    <a:lumMod val="60000"/>
                    <a:lumOff val="40000"/>
                  </a:schemeClr>
                </a:solidFill>
              </a:rPr>
              <a:t>Made up of two </a:t>
            </a:r>
            <a:r>
              <a:rPr lang="en-US" sz="3600" dirty="0" smtClean="0">
                <a:solidFill>
                  <a:schemeClr val="accent6">
                    <a:lumMod val="60000"/>
                    <a:lumOff val="40000"/>
                  </a:schemeClr>
                </a:solidFill>
              </a:rPr>
              <a:t>groups:</a:t>
            </a:r>
            <a:endParaRPr lang="en-US" sz="3600" dirty="0" smtClean="0">
              <a:solidFill>
                <a:schemeClr val="accent6">
                  <a:lumMod val="60000"/>
                  <a:lumOff val="40000"/>
                </a:schemeClr>
              </a:solidFill>
            </a:endParaRPr>
          </a:p>
          <a:p>
            <a:pPr lvl="1"/>
            <a:r>
              <a:rPr lang="en-US" sz="3600" dirty="0" smtClean="0">
                <a:solidFill>
                  <a:schemeClr val="accent6">
                    <a:lumMod val="60000"/>
                    <a:lumOff val="40000"/>
                  </a:schemeClr>
                </a:solidFill>
              </a:rPr>
              <a:t>Composers</a:t>
            </a:r>
          </a:p>
          <a:p>
            <a:pPr lvl="1"/>
            <a:r>
              <a:rPr lang="en-US" sz="3600" dirty="0" smtClean="0">
                <a:solidFill>
                  <a:schemeClr val="accent6">
                    <a:lumMod val="60000"/>
                    <a:lumOff val="40000"/>
                  </a:schemeClr>
                </a:solidFill>
              </a:rPr>
              <a:t>Music Educators</a:t>
            </a:r>
          </a:p>
          <a:p>
            <a:r>
              <a:rPr lang="en-US" sz="3600" dirty="0" smtClean="0">
                <a:solidFill>
                  <a:schemeClr val="accent6">
                    <a:lumMod val="60000"/>
                    <a:lumOff val="40000"/>
                  </a:schemeClr>
                </a:solidFill>
              </a:rPr>
              <a:t>The composers were responsible for finding and selecting the young composers.</a:t>
            </a:r>
          </a:p>
          <a:p>
            <a:r>
              <a:rPr lang="en-US" sz="3600" dirty="0" smtClean="0">
                <a:solidFill>
                  <a:schemeClr val="accent6">
                    <a:lumMod val="60000"/>
                    <a:lumOff val="40000"/>
                  </a:schemeClr>
                </a:solidFill>
              </a:rPr>
              <a:t>The music educators were responsible for finding the school.  </a:t>
            </a:r>
          </a:p>
          <a:p>
            <a:r>
              <a:rPr lang="en-US" sz="3600" dirty="0" smtClean="0">
                <a:solidFill>
                  <a:schemeClr val="accent6">
                    <a:lumMod val="60000"/>
                    <a:lumOff val="40000"/>
                  </a:schemeClr>
                </a:solidFill>
              </a:rPr>
              <a:t>Norman </a:t>
            </a:r>
            <a:r>
              <a:rPr lang="en-US" sz="3600" dirty="0" err="1" smtClean="0">
                <a:solidFill>
                  <a:schemeClr val="accent6">
                    <a:lumMod val="60000"/>
                    <a:lumOff val="40000"/>
                  </a:schemeClr>
                </a:solidFill>
              </a:rPr>
              <a:t>Dello</a:t>
            </a:r>
            <a:r>
              <a:rPr lang="en-US" sz="3600" dirty="0" smtClean="0">
                <a:solidFill>
                  <a:schemeClr val="accent6">
                    <a:lumMod val="60000"/>
                    <a:lumOff val="40000"/>
                  </a:schemeClr>
                </a:solidFill>
              </a:rPr>
              <a:t> </a:t>
            </a:r>
            <a:r>
              <a:rPr lang="en-US" sz="3600" dirty="0" err="1" smtClean="0">
                <a:solidFill>
                  <a:schemeClr val="accent6">
                    <a:lumMod val="60000"/>
                    <a:lumOff val="40000"/>
                  </a:schemeClr>
                </a:solidFill>
              </a:rPr>
              <a:t>Joio</a:t>
            </a:r>
            <a:r>
              <a:rPr lang="en-US" sz="3600" dirty="0" smtClean="0">
                <a:solidFill>
                  <a:schemeClr val="accent6">
                    <a:lumMod val="60000"/>
                    <a:lumOff val="40000"/>
                  </a:schemeClr>
                </a:solidFill>
              </a:rPr>
              <a:t> was chairman of the Committee.</a:t>
            </a:r>
            <a:endParaRPr lang="en-US" sz="3600" dirty="0">
              <a:solidFill>
                <a:schemeClr val="accent6">
                  <a:lumMod val="60000"/>
                  <a:lumOff val="40000"/>
                </a:schemeClr>
              </a:solidFill>
            </a:endParaRPr>
          </a:p>
        </p:txBody>
      </p:sp>
      <p:sp>
        <p:nvSpPr>
          <p:cNvPr id="4" name="TextBox 3"/>
          <p:cNvSpPr txBox="1"/>
          <p:nvPr/>
        </p:nvSpPr>
        <p:spPr>
          <a:xfrm>
            <a:off x="484094" y="6037728"/>
            <a:ext cx="11167782" cy="646331"/>
          </a:xfrm>
          <a:prstGeom prst="rect">
            <a:avLst/>
          </a:prstGeom>
          <a:noFill/>
        </p:spPr>
        <p:txBody>
          <a:bodyPr wrap="square" rtlCol="0">
            <a:spAutoFit/>
          </a:bodyPr>
          <a:lstStyle/>
          <a:p>
            <a:r>
              <a:rPr lang="en-US"/>
              <a:t>Contemporary Music Project for Creativity in Music Education, </a:t>
            </a:r>
            <a:r>
              <a:rPr lang="en-US" i="1"/>
              <a:t>Comprehensive Musicianship: An Anthology of Evolving Thought</a:t>
            </a:r>
            <a:r>
              <a:rPr lang="en-US"/>
              <a:t> (Washington: Music Educators National Conference, 1971), 3-4.</a:t>
            </a:r>
            <a:endParaRPr lang="en-US" dirty="0"/>
          </a:p>
        </p:txBody>
      </p:sp>
    </p:spTree>
    <p:extLst>
      <p:ext uri="{BB962C8B-B14F-4D97-AF65-F5344CB8AC3E}">
        <p14:creationId xmlns:p14="http://schemas.microsoft.com/office/powerpoint/2010/main" val="25577400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571" y="1230405"/>
            <a:ext cx="10233800" cy="5056095"/>
          </a:xfrm>
        </p:spPr>
        <p:txBody>
          <a:bodyPr/>
          <a:lstStyle/>
          <a:p>
            <a:r>
              <a:rPr lang="en-US" sz="3200" dirty="0" smtClean="0">
                <a:solidFill>
                  <a:schemeClr val="accent6">
                    <a:lumMod val="60000"/>
                    <a:lumOff val="40000"/>
                  </a:schemeClr>
                </a:solidFill>
              </a:rPr>
              <a:t>The CMP ended after 14 years in 1973.</a:t>
            </a:r>
          </a:p>
          <a:p>
            <a:r>
              <a:rPr lang="en-US" sz="3200" dirty="0" smtClean="0">
                <a:solidFill>
                  <a:schemeClr val="accent6">
                    <a:lumMod val="60000"/>
                    <a:lumOff val="40000"/>
                  </a:schemeClr>
                </a:solidFill>
              </a:rPr>
              <a:t>The project “gave direction, provided challenges, developed methodology and materials, and made the music education profession more receptive to change and innovation.” </a:t>
            </a:r>
            <a:r>
              <a:rPr lang="en-US" sz="3200" dirty="0" smtClean="0">
                <a:solidFill>
                  <a:schemeClr val="accent6">
                    <a:lumMod val="60000"/>
                    <a:lumOff val="40000"/>
                  </a:schemeClr>
                </a:solidFill>
              </a:rPr>
              <a:t>(Mark </a:t>
            </a:r>
            <a:r>
              <a:rPr lang="en-US" sz="3200" dirty="0" smtClean="0">
                <a:solidFill>
                  <a:schemeClr val="accent6">
                    <a:lumMod val="60000"/>
                    <a:lumOff val="40000"/>
                  </a:schemeClr>
                </a:solidFill>
              </a:rPr>
              <a:t>1986, 35-40)</a:t>
            </a:r>
          </a:p>
          <a:p>
            <a:endParaRPr lang="en-US" sz="3200" dirty="0">
              <a:solidFill>
                <a:schemeClr val="accent6">
                  <a:lumMod val="60000"/>
                  <a:lumOff val="40000"/>
                </a:schemeClr>
              </a:solidFill>
            </a:endParaRPr>
          </a:p>
          <a:p>
            <a:r>
              <a:rPr lang="en-US" sz="3200" dirty="0" smtClean="0">
                <a:solidFill>
                  <a:schemeClr val="accent6">
                    <a:lumMod val="60000"/>
                    <a:lumOff val="40000"/>
                  </a:schemeClr>
                </a:solidFill>
              </a:rPr>
              <a:t>1964 </a:t>
            </a:r>
            <a:r>
              <a:rPr lang="en-US" sz="3200" dirty="0" err="1" smtClean="0">
                <a:solidFill>
                  <a:schemeClr val="accent6">
                    <a:lumMod val="60000"/>
                    <a:lumOff val="40000"/>
                  </a:schemeClr>
                </a:solidFill>
              </a:rPr>
              <a:t>Dello</a:t>
            </a:r>
            <a:r>
              <a:rPr lang="en-US" sz="3200" dirty="0" smtClean="0">
                <a:solidFill>
                  <a:schemeClr val="accent6">
                    <a:lumMod val="60000"/>
                    <a:lumOff val="40000"/>
                  </a:schemeClr>
                </a:solidFill>
              </a:rPr>
              <a:t> </a:t>
            </a:r>
            <a:r>
              <a:rPr lang="en-US" sz="3200" dirty="0" err="1" smtClean="0">
                <a:solidFill>
                  <a:schemeClr val="accent6">
                    <a:lumMod val="60000"/>
                    <a:lumOff val="40000"/>
                  </a:schemeClr>
                </a:solidFill>
              </a:rPr>
              <a:t>Joio</a:t>
            </a:r>
            <a:r>
              <a:rPr lang="en-US" sz="3200" dirty="0" smtClean="0">
                <a:solidFill>
                  <a:schemeClr val="accent6">
                    <a:lumMod val="60000"/>
                    <a:lumOff val="40000"/>
                  </a:schemeClr>
                </a:solidFill>
              </a:rPr>
              <a:t> also participated as a musicologist in the Julliard Repertory Project that collected quality music to be used in teaching kindergarten to sixth grade.</a:t>
            </a:r>
          </a:p>
          <a:p>
            <a:endParaRPr lang="en-US" dirty="0"/>
          </a:p>
        </p:txBody>
      </p:sp>
      <p:sp>
        <p:nvSpPr>
          <p:cNvPr id="4" name="TextBox 3"/>
          <p:cNvSpPr txBox="1"/>
          <p:nvPr/>
        </p:nvSpPr>
        <p:spPr>
          <a:xfrm>
            <a:off x="396688" y="6286500"/>
            <a:ext cx="11544299" cy="307777"/>
          </a:xfrm>
          <a:prstGeom prst="rect">
            <a:avLst/>
          </a:prstGeom>
          <a:noFill/>
        </p:spPr>
        <p:txBody>
          <a:bodyPr wrap="square" rtlCol="0">
            <a:spAutoFit/>
          </a:bodyPr>
          <a:lstStyle/>
          <a:p>
            <a:r>
              <a:rPr lang="en-US" sz="1400" dirty="0"/>
              <a:t>Michael Mark and Charles Gary, </a:t>
            </a:r>
            <a:r>
              <a:rPr lang="en-US" sz="1400" i="1" dirty="0"/>
              <a:t>A History of American Music </a:t>
            </a:r>
            <a:r>
              <a:rPr lang="en-US" sz="1400" i="1" dirty="0" smtClean="0"/>
              <a:t>Education </a:t>
            </a:r>
            <a:r>
              <a:rPr lang="en-US" sz="1400" dirty="0" smtClean="0"/>
              <a:t>(</a:t>
            </a:r>
            <a:r>
              <a:rPr lang="en-US" sz="1400" dirty="0"/>
              <a:t>Lanham, Maryland: </a:t>
            </a:r>
            <a:r>
              <a:rPr lang="en-US" sz="1400" dirty="0" err="1"/>
              <a:t>Rowman</a:t>
            </a:r>
            <a:r>
              <a:rPr lang="en-US" sz="1400" dirty="0"/>
              <a:t> and Littlefield Education, 2007), </a:t>
            </a:r>
            <a:r>
              <a:rPr lang="en-US" sz="1400" dirty="0" smtClean="0"/>
              <a:t>401, 407-409</a:t>
            </a:r>
            <a:r>
              <a:rPr lang="en-US" sz="1400" dirty="0"/>
              <a:t>. </a:t>
            </a:r>
          </a:p>
        </p:txBody>
      </p:sp>
      <p:sp>
        <p:nvSpPr>
          <p:cNvPr id="5" name="TextBox 4"/>
          <p:cNvSpPr txBox="1"/>
          <p:nvPr/>
        </p:nvSpPr>
        <p:spPr>
          <a:xfrm>
            <a:off x="2762801" y="368631"/>
            <a:ext cx="6531340" cy="861774"/>
          </a:xfrm>
          <a:prstGeom prst="rect">
            <a:avLst/>
          </a:prstGeom>
          <a:noFill/>
        </p:spPr>
        <p:txBody>
          <a:bodyPr wrap="none" rtlCol="0">
            <a:spAutoFit/>
          </a:bodyPr>
          <a:lstStyle/>
          <a:p>
            <a:r>
              <a:rPr lang="en-US" sz="5000" dirty="0" smtClean="0">
                <a:solidFill>
                  <a:srgbClr val="FF6600"/>
                </a:solidFill>
              </a:rPr>
              <a:t>Projects Summarization</a:t>
            </a:r>
            <a:endParaRPr lang="en-US" sz="5000" dirty="0">
              <a:solidFill>
                <a:srgbClr val="FF6600"/>
              </a:solidFill>
            </a:endParaRPr>
          </a:p>
        </p:txBody>
      </p:sp>
    </p:spTree>
    <p:extLst>
      <p:ext uri="{BB962C8B-B14F-4D97-AF65-F5344CB8AC3E}">
        <p14:creationId xmlns:p14="http://schemas.microsoft.com/office/powerpoint/2010/main" val="315672984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729" y="359122"/>
            <a:ext cx="10515600" cy="840362"/>
          </a:xfrm>
        </p:spPr>
        <p:txBody>
          <a:bodyPr/>
          <a:lstStyle/>
          <a:p>
            <a:pPr algn="ctr"/>
            <a:r>
              <a:rPr lang="en-US" dirty="0" smtClean="0">
                <a:solidFill>
                  <a:srgbClr val="FF6600"/>
                </a:solidFill>
              </a:rPr>
              <a:t>Impact on Music Education</a:t>
            </a:r>
            <a:endParaRPr lang="en-US" dirty="0">
              <a:solidFill>
                <a:srgbClr val="FF6600"/>
              </a:solidFill>
            </a:endParaRPr>
          </a:p>
        </p:txBody>
      </p:sp>
      <p:sp>
        <p:nvSpPr>
          <p:cNvPr id="4" name="Content Placeholder 3"/>
          <p:cNvSpPr>
            <a:spLocks noGrp="1"/>
          </p:cNvSpPr>
          <p:nvPr>
            <p:ph sz="half" idx="2"/>
          </p:nvPr>
        </p:nvSpPr>
        <p:spPr>
          <a:xfrm>
            <a:off x="358775" y="1699979"/>
            <a:ext cx="11474450" cy="4679576"/>
          </a:xfrm>
        </p:spPr>
        <p:txBody>
          <a:bodyPr>
            <a:normAutofit/>
          </a:bodyPr>
          <a:lstStyle/>
          <a:p>
            <a:r>
              <a:rPr lang="en-US" sz="3200" dirty="0" smtClean="0">
                <a:solidFill>
                  <a:schemeClr val="accent6">
                    <a:lumMod val="60000"/>
                    <a:lumOff val="40000"/>
                  </a:schemeClr>
                </a:solidFill>
              </a:rPr>
              <a:t>The CMP as well as other 20</a:t>
            </a:r>
            <a:r>
              <a:rPr lang="en-US" sz="3200" baseline="30000" dirty="0" smtClean="0">
                <a:solidFill>
                  <a:schemeClr val="accent6">
                    <a:lumMod val="60000"/>
                    <a:lumOff val="40000"/>
                  </a:schemeClr>
                </a:solidFill>
              </a:rPr>
              <a:t>th</a:t>
            </a:r>
            <a:r>
              <a:rPr lang="en-US" sz="3200" dirty="0" smtClean="0">
                <a:solidFill>
                  <a:schemeClr val="accent6">
                    <a:lumMod val="60000"/>
                    <a:lumOff val="40000"/>
                  </a:schemeClr>
                </a:solidFill>
              </a:rPr>
              <a:t> century events like the Yale Seminar, </a:t>
            </a:r>
            <a:r>
              <a:rPr lang="en-US" sz="3200" dirty="0" err="1" smtClean="0">
                <a:solidFill>
                  <a:schemeClr val="accent6">
                    <a:lumMod val="60000"/>
                    <a:lumOff val="40000"/>
                  </a:schemeClr>
                </a:solidFill>
              </a:rPr>
              <a:t>Tanglewood</a:t>
            </a:r>
            <a:r>
              <a:rPr lang="en-US" sz="3200" dirty="0" smtClean="0">
                <a:solidFill>
                  <a:schemeClr val="accent6">
                    <a:lumMod val="60000"/>
                    <a:lumOff val="40000"/>
                  </a:schemeClr>
                </a:solidFill>
              </a:rPr>
              <a:t> Symposium, and </a:t>
            </a:r>
            <a:r>
              <a:rPr lang="en-US" sz="3200" dirty="0" err="1" smtClean="0">
                <a:solidFill>
                  <a:schemeClr val="accent6">
                    <a:lumMod val="60000"/>
                    <a:lumOff val="40000"/>
                  </a:schemeClr>
                </a:solidFill>
              </a:rPr>
              <a:t>Manhattanville</a:t>
            </a:r>
            <a:r>
              <a:rPr lang="en-US" sz="3200" dirty="0" smtClean="0">
                <a:solidFill>
                  <a:schemeClr val="accent6">
                    <a:lumMod val="60000"/>
                    <a:lumOff val="40000"/>
                  </a:schemeClr>
                </a:solidFill>
              </a:rPr>
              <a:t> program promoted comprehensive musicianship. </a:t>
            </a:r>
          </a:p>
          <a:p>
            <a:r>
              <a:rPr lang="en-US" sz="3200" dirty="0" smtClean="0">
                <a:solidFill>
                  <a:schemeClr val="accent6">
                    <a:lumMod val="60000"/>
                    <a:lumOff val="40000"/>
                  </a:schemeClr>
                </a:solidFill>
              </a:rPr>
              <a:t>Comprehensive musicianship can be defined as developing both musical skill and knowledge as well as synthesizing music materials they use. </a:t>
            </a:r>
          </a:p>
          <a:p>
            <a:r>
              <a:rPr lang="en-US" sz="3200" dirty="0" smtClean="0">
                <a:solidFill>
                  <a:schemeClr val="accent6">
                    <a:lumMod val="60000"/>
                    <a:lumOff val="40000"/>
                  </a:schemeClr>
                </a:solidFill>
              </a:rPr>
              <a:t>The basic philosophy of comprehensive musicianship led to the development of the National Music Standards by MENC.</a:t>
            </a:r>
          </a:p>
          <a:p>
            <a:endParaRPr lang="en-US" dirty="0" smtClean="0"/>
          </a:p>
          <a:p>
            <a:endParaRPr lang="en-US" dirty="0"/>
          </a:p>
        </p:txBody>
      </p:sp>
      <p:sp>
        <p:nvSpPr>
          <p:cNvPr id="8" name="TextBox 7"/>
          <p:cNvSpPr txBox="1"/>
          <p:nvPr/>
        </p:nvSpPr>
        <p:spPr>
          <a:xfrm>
            <a:off x="0" y="6194889"/>
            <a:ext cx="12192000" cy="369332"/>
          </a:xfrm>
          <a:prstGeom prst="rect">
            <a:avLst/>
          </a:prstGeom>
          <a:noFill/>
        </p:spPr>
        <p:txBody>
          <a:bodyPr wrap="square" rtlCol="0">
            <a:spAutoFit/>
          </a:bodyPr>
          <a:lstStyle/>
          <a:p>
            <a:r>
              <a:rPr lang="en-US" dirty="0"/>
              <a:t>Charles Norris, “Introducing Creativity in the Ensemble Setting,” </a:t>
            </a:r>
            <a:r>
              <a:rPr lang="en-US" i="1" dirty="0"/>
              <a:t>Music Educators Journal</a:t>
            </a:r>
            <a:r>
              <a:rPr lang="en-US" dirty="0"/>
              <a:t> vol. 97, issue 2 (December 2010): 57-58.</a:t>
            </a:r>
          </a:p>
        </p:txBody>
      </p:sp>
    </p:spTree>
    <p:extLst>
      <p:ext uri="{BB962C8B-B14F-4D97-AF65-F5344CB8AC3E}">
        <p14:creationId xmlns:p14="http://schemas.microsoft.com/office/powerpoint/2010/main" val="75696711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202</TotalTime>
  <Words>1202</Words>
  <Application>Microsoft Macintosh PowerPoint</Application>
  <PresentationFormat>Custom</PresentationFormat>
  <Paragraphs>91</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Depth</vt:lpstr>
      <vt:lpstr>Norman Dello Joio</vt:lpstr>
      <vt:lpstr>Norman Dello Joio 1913-2008</vt:lpstr>
      <vt:lpstr>Background </vt:lpstr>
      <vt:lpstr>The Contemporary Music Project (CMP) Timeline</vt:lpstr>
      <vt:lpstr>CMP cont…</vt:lpstr>
      <vt:lpstr>Purpose of the CMP  </vt:lpstr>
      <vt:lpstr>Committee of Selection </vt:lpstr>
      <vt:lpstr>PowerPoint Presentation</vt:lpstr>
      <vt:lpstr>Impact on Music Education</vt:lpstr>
      <vt:lpstr>Impact on Music Ed</vt:lpstr>
      <vt:lpstr>Lesson in Meter and Rhythm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Norman Dello Joio</dc:title>
  <dc:creator>Thomas Willmann</dc:creator>
  <cp:lastModifiedBy>ATS Labs</cp:lastModifiedBy>
  <cp:revision>24</cp:revision>
  <dcterms:created xsi:type="dcterms:W3CDTF">2015-06-10T14:46:27Z</dcterms:created>
  <dcterms:modified xsi:type="dcterms:W3CDTF">2015-06-11T23:01:58Z</dcterms:modified>
</cp:coreProperties>
</file>